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60"/>
  </p:notesMasterIdLst>
  <p:handoutMasterIdLst>
    <p:handoutMasterId r:id="rId161"/>
  </p:handoutMasterIdLst>
  <p:sldIdLst>
    <p:sldId id="256" r:id="rId5"/>
    <p:sldId id="464" r:id="rId6"/>
    <p:sldId id="465" r:id="rId7"/>
    <p:sldId id="467" r:id="rId8"/>
    <p:sldId id="672" r:id="rId9"/>
    <p:sldId id="680" r:id="rId10"/>
    <p:sldId id="681" r:id="rId11"/>
    <p:sldId id="682" r:id="rId12"/>
    <p:sldId id="683" r:id="rId13"/>
    <p:sldId id="684" r:id="rId14"/>
    <p:sldId id="685" r:id="rId15"/>
    <p:sldId id="687" r:id="rId16"/>
    <p:sldId id="686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14" r:id="rId44"/>
    <p:sldId id="715" r:id="rId45"/>
    <p:sldId id="716" r:id="rId46"/>
    <p:sldId id="717" r:id="rId47"/>
    <p:sldId id="718" r:id="rId48"/>
    <p:sldId id="719" r:id="rId49"/>
    <p:sldId id="720" r:id="rId50"/>
    <p:sldId id="721" r:id="rId51"/>
    <p:sldId id="723" r:id="rId52"/>
    <p:sldId id="722" r:id="rId53"/>
    <p:sldId id="724" r:id="rId54"/>
    <p:sldId id="725" r:id="rId55"/>
    <p:sldId id="726" r:id="rId56"/>
    <p:sldId id="727" r:id="rId57"/>
    <p:sldId id="728" r:id="rId58"/>
    <p:sldId id="729" r:id="rId59"/>
    <p:sldId id="730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  <p:sldId id="741" r:id="rId71"/>
    <p:sldId id="742" r:id="rId72"/>
    <p:sldId id="743" r:id="rId73"/>
    <p:sldId id="744" r:id="rId74"/>
    <p:sldId id="745" r:id="rId75"/>
    <p:sldId id="746" r:id="rId76"/>
    <p:sldId id="747" r:id="rId77"/>
    <p:sldId id="748" r:id="rId78"/>
    <p:sldId id="749" r:id="rId79"/>
    <p:sldId id="750" r:id="rId80"/>
    <p:sldId id="751" r:id="rId81"/>
    <p:sldId id="752" r:id="rId82"/>
    <p:sldId id="753" r:id="rId83"/>
    <p:sldId id="754" r:id="rId84"/>
    <p:sldId id="755" r:id="rId85"/>
    <p:sldId id="756" r:id="rId86"/>
    <p:sldId id="757" r:id="rId87"/>
    <p:sldId id="758" r:id="rId88"/>
    <p:sldId id="759" r:id="rId89"/>
    <p:sldId id="760" r:id="rId90"/>
    <p:sldId id="761" r:id="rId91"/>
    <p:sldId id="762" r:id="rId92"/>
    <p:sldId id="763" r:id="rId93"/>
    <p:sldId id="764" r:id="rId94"/>
    <p:sldId id="765" r:id="rId95"/>
    <p:sldId id="766" r:id="rId96"/>
    <p:sldId id="767" r:id="rId97"/>
    <p:sldId id="768" r:id="rId98"/>
    <p:sldId id="769" r:id="rId99"/>
    <p:sldId id="770" r:id="rId100"/>
    <p:sldId id="771" r:id="rId101"/>
    <p:sldId id="772" r:id="rId102"/>
    <p:sldId id="774" r:id="rId103"/>
    <p:sldId id="773" r:id="rId104"/>
    <p:sldId id="775" r:id="rId105"/>
    <p:sldId id="776" r:id="rId106"/>
    <p:sldId id="777" r:id="rId107"/>
    <p:sldId id="778" r:id="rId108"/>
    <p:sldId id="779" r:id="rId109"/>
    <p:sldId id="780" r:id="rId110"/>
    <p:sldId id="781" r:id="rId111"/>
    <p:sldId id="782" r:id="rId112"/>
    <p:sldId id="783" r:id="rId113"/>
    <p:sldId id="784" r:id="rId114"/>
    <p:sldId id="785" r:id="rId115"/>
    <p:sldId id="786" r:id="rId116"/>
    <p:sldId id="787" r:id="rId117"/>
    <p:sldId id="788" r:id="rId118"/>
    <p:sldId id="789" r:id="rId119"/>
    <p:sldId id="790" r:id="rId120"/>
    <p:sldId id="791" r:id="rId121"/>
    <p:sldId id="792" r:id="rId122"/>
    <p:sldId id="793" r:id="rId123"/>
    <p:sldId id="794" r:id="rId124"/>
    <p:sldId id="795" r:id="rId125"/>
    <p:sldId id="796" r:id="rId126"/>
    <p:sldId id="797" r:id="rId127"/>
    <p:sldId id="798" r:id="rId128"/>
    <p:sldId id="799" r:id="rId129"/>
    <p:sldId id="800" r:id="rId130"/>
    <p:sldId id="801" r:id="rId131"/>
    <p:sldId id="802" r:id="rId132"/>
    <p:sldId id="803" r:id="rId133"/>
    <p:sldId id="804" r:id="rId134"/>
    <p:sldId id="805" r:id="rId135"/>
    <p:sldId id="806" r:id="rId136"/>
    <p:sldId id="807" r:id="rId137"/>
    <p:sldId id="808" r:id="rId138"/>
    <p:sldId id="809" r:id="rId139"/>
    <p:sldId id="810" r:id="rId140"/>
    <p:sldId id="811" r:id="rId141"/>
    <p:sldId id="812" r:id="rId142"/>
    <p:sldId id="813" r:id="rId143"/>
    <p:sldId id="814" r:id="rId144"/>
    <p:sldId id="815" r:id="rId145"/>
    <p:sldId id="816" r:id="rId146"/>
    <p:sldId id="817" r:id="rId147"/>
    <p:sldId id="818" r:id="rId148"/>
    <p:sldId id="819" r:id="rId149"/>
    <p:sldId id="820" r:id="rId150"/>
    <p:sldId id="821" r:id="rId151"/>
    <p:sldId id="823" r:id="rId152"/>
    <p:sldId id="822" r:id="rId153"/>
    <p:sldId id="824" r:id="rId154"/>
    <p:sldId id="825" r:id="rId155"/>
    <p:sldId id="826" r:id="rId156"/>
    <p:sldId id="827" r:id="rId157"/>
    <p:sldId id="828" r:id="rId158"/>
    <p:sldId id="829" r:id="rId159"/>
  </p:sldIdLst>
  <p:sldSz cx="9144000" cy="6858000" type="screen4x3"/>
  <p:notesSz cx="9928225" cy="6797675"/>
  <p:custDataLst>
    <p:tags r:id="rId1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FEF1E1"/>
    <a:srgbClr val="DBECF4"/>
    <a:srgbClr val="B9CDE5"/>
    <a:srgbClr val="EDF4FA"/>
    <a:srgbClr val="68BCE1"/>
    <a:srgbClr val="F7F7F5"/>
    <a:srgbClr val="FEF1E0"/>
    <a:srgbClr val="F1FBE3"/>
    <a:srgbClr val="FF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4" autoAdjust="0"/>
    <p:restoredTop sz="95141" autoAdjust="0"/>
  </p:normalViewPr>
  <p:slideViewPr>
    <p:cSldViewPr>
      <p:cViewPr varScale="1">
        <p:scale>
          <a:sx n="82" d="100"/>
          <a:sy n="82" d="100"/>
        </p:scale>
        <p:origin x="8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handoutMaster" Target="handoutMasters/handoutMaster1.xml"/><Relationship Id="rId16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tags" Target="tags/tag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viewProps" Target="viewProps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30/08/2018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8/30/2018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228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65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6923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419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593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76478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713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883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9274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04674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71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68141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9974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1790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9016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0796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32905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5634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3223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3301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7186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50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90059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96987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4382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3375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0602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9143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6847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3497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19872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34884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02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46875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34491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47727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4524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9656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46053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65002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85646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50275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8211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707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57576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76361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37694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79729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1818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52279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1727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532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77333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8725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1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6223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45701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7850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19721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83361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83634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13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74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483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4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80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161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66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32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56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630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04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316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16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5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31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90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607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4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321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37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091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184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2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49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2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5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947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384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66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011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207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35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994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293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93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0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14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62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038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6495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409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58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597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0558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8891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65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6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515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384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1539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4674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107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8440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46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522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284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185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7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452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2839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1327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410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313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6898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167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7902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416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7285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2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0681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9021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0776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2780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325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791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5193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0267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2119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567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82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8243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872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3612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18283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645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984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15449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5966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69506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29717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12.xml"/><Relationship Id="rId7" Type="http://schemas.openxmlformats.org/officeDocument/2006/relationships/slide" Target="../slides/slide3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0.xml"/><Relationship Id="rId5" Type="http://schemas.openxmlformats.org/officeDocument/2006/relationships/slide" Target="../slides/slide47.xml"/><Relationship Id="rId4" Type="http://schemas.openxmlformats.org/officeDocument/2006/relationships/slide" Target="../slides/slide26.xml"/><Relationship Id="rId9" Type="http://schemas.openxmlformats.org/officeDocument/2006/relationships/slide" Target="../slides/slide5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12.xml"/><Relationship Id="rId7" Type="http://schemas.openxmlformats.org/officeDocument/2006/relationships/slide" Target="../slides/slide3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0.xml"/><Relationship Id="rId5" Type="http://schemas.openxmlformats.org/officeDocument/2006/relationships/slide" Target="../slides/slide47.xml"/><Relationship Id="rId4" Type="http://schemas.openxmlformats.org/officeDocument/2006/relationships/slide" Target="../slides/slide26.xml"/><Relationship Id="rId9" Type="http://schemas.openxmlformats.org/officeDocument/2006/relationships/slide" Target="../slides/slide5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12.xml"/><Relationship Id="rId7" Type="http://schemas.openxmlformats.org/officeDocument/2006/relationships/slide" Target="../slides/slide3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0.xml"/><Relationship Id="rId5" Type="http://schemas.openxmlformats.org/officeDocument/2006/relationships/slide" Target="../slides/slide47.xml"/><Relationship Id="rId4" Type="http://schemas.openxmlformats.org/officeDocument/2006/relationships/slide" Target="../slides/slide26.xml"/><Relationship Id="rId9" Type="http://schemas.openxmlformats.org/officeDocument/2006/relationships/slide" Target="../slides/slide5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12.xml"/><Relationship Id="rId7" Type="http://schemas.openxmlformats.org/officeDocument/2006/relationships/slide" Target="../slides/slide3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0.xml"/><Relationship Id="rId5" Type="http://schemas.openxmlformats.org/officeDocument/2006/relationships/slide" Target="../slides/slide47.xml"/><Relationship Id="rId4" Type="http://schemas.openxmlformats.org/officeDocument/2006/relationships/slide" Target="../slides/slide26.xml"/><Relationship Id="rId9" Type="http://schemas.openxmlformats.org/officeDocument/2006/relationships/slide" Target="../slides/slide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6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 Same Side Corner Rectangle 10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21.png"/><Relationship Id="rId4" Type="http://schemas.openxmlformats.org/officeDocument/2006/relationships/hyperlink" Target="CiDA%20-%20Unit%2002%20-%20LO1%20-%20Getting%20Organised.pptx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5" Type="http://schemas.openxmlformats.org/officeDocument/2006/relationships/image" Target="../media/image20.png"/><Relationship Id="rId4" Type="http://schemas.openxmlformats.org/officeDocument/2006/relationships/image" Target="../media/image12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9.png"/><Relationship Id="rId4" Type="http://schemas.openxmlformats.org/officeDocument/2006/relationships/image" Target="../media/image3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8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2.png"/><Relationship Id="rId4" Type="http://schemas.openxmlformats.org/officeDocument/2006/relationships/image" Target="../media/image8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3.png"/><Relationship Id="rId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2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37.png"/><Relationship Id="rId4" Type="http://schemas.openxmlformats.org/officeDocument/2006/relationships/image" Target="../media/image133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3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9.png"/><Relationship Id="rId4" Type="http://schemas.openxmlformats.org/officeDocument/2006/relationships/image" Target="../media/image2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2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1.png"/><Relationship Id="rId4" Type="http://schemas.openxmlformats.org/officeDocument/2006/relationships/image" Target="../media/image2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2.png"/><Relationship Id="rId4" Type="http://schemas.openxmlformats.org/officeDocument/2006/relationships/image" Target="../media/image2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49.png"/><Relationship Id="rId4" Type="http://schemas.openxmlformats.org/officeDocument/2006/relationships/image" Target="../media/image143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5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1.png"/><Relationship Id="rId4" Type="http://schemas.openxmlformats.org/officeDocument/2006/relationships/image" Target="../media/image14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3.png"/><Relationship Id="rId5" Type="http://schemas.openxmlformats.org/officeDocument/2006/relationships/image" Target="../media/image56.png"/><Relationship Id="rId4" Type="http://schemas.openxmlformats.org/officeDocument/2006/relationships/image" Target="../media/image15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4.png"/><Relationship Id="rId4" Type="http://schemas.openxmlformats.org/officeDocument/2006/relationships/image" Target="../media/image3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1.emf"/><Relationship Id="rId4" Type="http://schemas.openxmlformats.org/officeDocument/2006/relationships/image" Target="../media/image153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55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2.png"/><Relationship Id="rId5" Type="http://schemas.openxmlformats.org/officeDocument/2006/relationships/image" Target="../media/image56.png"/><Relationship Id="rId4" Type="http://schemas.openxmlformats.org/officeDocument/2006/relationships/image" Target="../media/image15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5.png"/><Relationship Id="rId5" Type="http://schemas.openxmlformats.org/officeDocument/2006/relationships/image" Target="../media/image82.png"/><Relationship Id="rId4" Type="http://schemas.openxmlformats.org/officeDocument/2006/relationships/image" Target="../media/image159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6.png"/><Relationship Id="rId4" Type="http://schemas.openxmlformats.org/officeDocument/2006/relationships/image" Target="../media/image8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16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8.png"/><Relationship Id="rId4" Type="http://schemas.openxmlformats.org/officeDocument/2006/relationships/image" Target="../media/image8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20.png"/><Relationship Id="rId4" Type="http://schemas.openxmlformats.org/officeDocument/2006/relationships/image" Target="../media/image16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7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2.png"/><Relationship Id="rId4" Type="http://schemas.openxmlformats.org/officeDocument/2006/relationships/image" Target="../media/image39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1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4.png"/><Relationship Id="rId4" Type="http://schemas.openxmlformats.org/officeDocument/2006/relationships/image" Target="../media/image8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5.png"/><Relationship Id="rId4" Type="http://schemas.openxmlformats.org/officeDocument/2006/relationships/image" Target="../media/image82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9.emf"/><Relationship Id="rId4" Type="http://schemas.openxmlformats.org/officeDocument/2006/relationships/image" Target="../media/image174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0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1.png"/><Relationship Id="rId4" Type="http://schemas.openxmlformats.org/officeDocument/2006/relationships/image" Target="../media/image2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1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3.png"/><Relationship Id="rId4" Type="http://schemas.openxmlformats.org/officeDocument/2006/relationships/image" Target="../media/image2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184.png"/><Relationship Id="rId4" Type="http://schemas.openxmlformats.org/officeDocument/2006/relationships/image" Target="../media/image2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5.png"/><Relationship Id="rId4" Type="http://schemas.openxmlformats.org/officeDocument/2006/relationships/image" Target="../media/image8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8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82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10.png"/><Relationship Id="rId5" Type="http://schemas.openxmlformats.org/officeDocument/2006/relationships/image" Target="../media/image186.png"/><Relationship Id="rId4" Type="http://schemas.openxmlformats.org/officeDocument/2006/relationships/image" Target="../media/image18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CiDA%20-%20Unit%2002%20-%20LO1%20-%20Getting%20Organised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54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5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hyperlink" Target="CiDA%20-%20Unit%2002%20-%20LO1%20-%20Getting%20Organised.pptx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emf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hyperlink" Target="CiDA%20-%20Unit%2002%20-%20LO1%20-%20Getting%20Organised.pptx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7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emf"/><Relationship Id="rId4" Type="http://schemas.openxmlformats.org/officeDocument/2006/relationships/image" Target="../media/image7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00.png"/><Relationship Id="rId9" Type="http://schemas.openxmlformats.org/officeDocument/2006/relationships/image" Target="../media/image8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emf"/><Relationship Id="rId4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png"/><Relationship Id="rId4" Type="http://schemas.openxmlformats.org/officeDocument/2006/relationships/image" Target="../media/image8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emf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20.png"/><Relationship Id="rId4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emf"/><Relationship Id="rId4" Type="http://schemas.openxmlformats.org/officeDocument/2006/relationships/image" Target="../media/image9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82.png"/><Relationship Id="rId10" Type="http://schemas.openxmlformats.org/officeDocument/2006/relationships/image" Target="../media/image102.png"/><Relationship Id="rId4" Type="http://schemas.openxmlformats.org/officeDocument/2006/relationships/image" Target="../media/image99.png"/><Relationship Id="rId9" Type="http://schemas.openxmlformats.org/officeDocument/2006/relationships/image" Target="../media/image101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10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8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5.png"/><Relationship Id="rId4" Type="http://schemas.openxmlformats.org/officeDocument/2006/relationships/image" Target="../media/image8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8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7.png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8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8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png"/><Relationship Id="rId4" Type="http://schemas.openxmlformats.org/officeDocument/2006/relationships/image" Target="../media/image114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7.png"/><Relationship Id="rId4" Type="http://schemas.openxmlformats.org/officeDocument/2006/relationships/image" Target="../media/image116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8.png"/><Relationship Id="rId4" Type="http://schemas.openxmlformats.org/officeDocument/2006/relationships/image" Target="../media/image3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11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0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0615" r="16925" b="11231"/>
          <a:stretch/>
        </p:blipFill>
        <p:spPr>
          <a:xfrm>
            <a:off x="2409832" y="1932514"/>
            <a:ext cx="6662668" cy="3253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9832" y="2756535"/>
            <a:ext cx="3674336" cy="2400657"/>
          </a:xfrm>
          <a:prstGeom prst="rect">
            <a:avLst/>
          </a:prstGeom>
          <a:solidFill>
            <a:srgbClr val="F7F7F5"/>
          </a:solidFill>
        </p:spPr>
        <p:txBody>
          <a:bodyPr wrap="square">
            <a:spAutoFit/>
          </a:bodyPr>
          <a:lstStyle/>
          <a:p>
            <a:r>
              <a:rPr lang="en-US" sz="1500" dirty="0"/>
              <a:t>In 1936 work began on building more than 11000 'trig pillars' across the United Kingdom. By measuring angles and using trigonometry, surveyors could work out the distances between pillars</a:t>
            </a:r>
            <a:r>
              <a:rPr lang="en-US" sz="1500" dirty="0" smtClean="0"/>
              <a:t>. This </a:t>
            </a:r>
            <a:r>
              <a:rPr lang="en-US" sz="1500" dirty="0"/>
              <a:t>enabled them to make a map of the whole country, accurate to a few metres.</a:t>
            </a:r>
          </a:p>
          <a:p>
            <a:r>
              <a:rPr lang="en-US" sz="1500" dirty="0"/>
              <a:t>The diagram shows the angles between two trig points. Estimate the distance AC. Explain your reasoning.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79" y="2765679"/>
            <a:ext cx="2294653" cy="2108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540" y="1943576"/>
            <a:ext cx="2448272" cy="8129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962180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7000"/>
              </a:lnSpc>
            </a:pPr>
            <a:r>
              <a:rPr lang="en-US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5 – Angles and Trigonometry</a:t>
            </a:r>
            <a:endParaRPr lang="en-GB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176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5325" indent="-695325">
                  <a:buClr>
                    <a:srgbClr val="C00000"/>
                  </a:buClr>
                  <a:tabLst>
                    <a:tab pos="969963" algn="l"/>
                    <a:tab pos="2743200" algn="l"/>
                  </a:tabLst>
                </a:pPr>
                <a:r>
                  <a:rPr lang="en-US" sz="2700" b="1" dirty="0" smtClean="0">
                    <a:solidFill>
                      <a:srgbClr val="FF0000"/>
                    </a:solidFill>
                  </a:rPr>
                  <a:t>Algebraic fluency</a:t>
                </a:r>
              </a:p>
              <a:p>
                <a:pPr marL="695325" indent="-695325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69963" algn="l"/>
                    <a:tab pos="2743200" algn="l"/>
                  </a:tabLst>
                </a:pPr>
                <a:r>
                  <a:rPr lang="en-US" sz="2700" i="1" dirty="0" smtClean="0"/>
                  <a:t>a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3 and </a:t>
                </a:r>
                <a:r>
                  <a:rPr lang="en-US" sz="2700" i="1" dirty="0"/>
                  <a:t>b</a:t>
                </a:r>
                <a:r>
                  <a:rPr lang="en-US" sz="2700" dirty="0"/>
                  <a:t> = 11. Workout</a:t>
                </a:r>
              </a:p>
              <a:p>
                <a:pPr marL="1152525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</a:t>
                </a:r>
                <a:r>
                  <a:rPr lang="en-US" sz="2700" i="1" dirty="0"/>
                  <a:t>a</a:t>
                </a:r>
                <a:r>
                  <a:rPr lang="en-US" sz="2700" baseline="30000" dirty="0"/>
                  <a:t>2</a:t>
                </a:r>
                <a:r>
                  <a:rPr lang="en-US" sz="2700" dirty="0"/>
                  <a:t> + </a:t>
                </a:r>
                <a:r>
                  <a:rPr lang="en-US" sz="2700" i="1" dirty="0"/>
                  <a:t>b</a:t>
                </a:r>
                <a:r>
                  <a:rPr lang="en-US" sz="2700" baseline="30000" dirty="0"/>
                  <a:t>2</a:t>
                </a:r>
                <a:r>
                  <a:rPr lang="en-US" sz="2700" dirty="0"/>
                  <a:t>  </a:t>
                </a:r>
                <a:r>
                  <a:rPr lang="en-US" sz="2700" dirty="0" smtClean="0"/>
                  <a:t>   </a:t>
                </a:r>
              </a:p>
              <a:p>
                <a:pPr marL="1152525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</a:t>
                </a:r>
                <a:r>
                  <a:rPr lang="en-US" sz="2700" i="1" dirty="0" smtClean="0"/>
                  <a:t>b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- </a:t>
                </a:r>
                <a:r>
                  <a:rPr lang="en-US" sz="2700" i="1" dirty="0"/>
                  <a:t>a</a:t>
                </a:r>
                <a:r>
                  <a:rPr lang="en-US" sz="2700" baseline="30000" dirty="0"/>
                  <a:t>2</a:t>
                </a:r>
              </a:p>
              <a:p>
                <a:pPr marL="695325" indent="-695325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69963" algn="l"/>
                    <a:tab pos="2743200" algn="l"/>
                  </a:tabLst>
                </a:pP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</a:t>
                </a:r>
                <a:r>
                  <a:rPr lang="en-US" sz="2700" dirty="0" smtClean="0"/>
                  <a:t> 8 and y </a:t>
                </a:r>
                <a:r>
                  <a:rPr lang="en-US" sz="2700" dirty="0"/>
                  <a:t>= </a:t>
                </a:r>
                <a:r>
                  <a:rPr lang="en-US" sz="2700" dirty="0" smtClean="0"/>
                  <a:t>24 Workout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700" dirty="0" smtClean="0"/>
                  <a:t>.</a:t>
                </a:r>
                <a:br>
                  <a:rPr lang="en-US" sz="2700" dirty="0" smtClean="0"/>
                </a:br>
                <a:r>
                  <a:rPr lang="en-US" sz="2700" dirty="0" smtClean="0"/>
                  <a:t>Give </a:t>
                </a:r>
                <a:r>
                  <a:rPr lang="en-US" sz="2700" dirty="0"/>
                  <a:t>your answer as a fraction in its simplest form</a:t>
                </a:r>
                <a:r>
                  <a:rPr lang="en-US" sz="2700" dirty="0" smtClean="0"/>
                  <a:t>.</a:t>
                </a:r>
              </a:p>
              <a:p>
                <a:pPr marL="695325" indent="-695325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69963" algn="l"/>
                    <a:tab pos="2743200" algn="l"/>
                  </a:tabLst>
                </a:pPr>
                <a:r>
                  <a:rPr lang="en-US" sz="2700" dirty="0"/>
                  <a:t>Make </a:t>
                </a:r>
                <a:r>
                  <a:rPr lang="en-US" sz="2700" i="1" dirty="0"/>
                  <a:t>y</a:t>
                </a:r>
                <a:r>
                  <a:rPr lang="en-US" sz="2700" dirty="0"/>
                  <a:t> the subject of each formula</a:t>
                </a:r>
                <a:r>
                  <a:rPr lang="en-US" sz="2700" dirty="0" smtClean="0"/>
                  <a:t>.</a:t>
                </a:r>
              </a:p>
              <a:p>
                <a:pPr marL="1152525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700" dirty="0" smtClean="0"/>
                  <a:t>2</a:t>
                </a:r>
                <a:r>
                  <a:rPr lang="en-US" sz="2700" i="1" dirty="0" smtClean="0"/>
                  <a:t>y</a:t>
                </a:r>
                <a:r>
                  <a:rPr lang="en-US" sz="2700" dirty="0" smtClean="0"/>
                  <a:t> – 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 smtClean="0"/>
                  <a:t> = 2</a:t>
                </a:r>
                <a:r>
                  <a:rPr lang="en-US" sz="2700" i="1" dirty="0" smtClean="0"/>
                  <a:t>x</a:t>
                </a:r>
              </a:p>
              <a:p>
                <a:pPr marL="1209675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700" dirty="0" smtClean="0"/>
                  <a:t> = 4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176930"/>
              </a:xfrm>
              <a:prstGeom prst="rect">
                <a:avLst/>
              </a:prstGeom>
              <a:blipFill rotWithShape="0">
                <a:blip r:embed="rId4"/>
                <a:stretch>
                  <a:fillRect l="-2202" t="-9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150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500" dirty="0"/>
              <a:t>A right-angled triangle has a hypotenuse that is 1.6 times the length of the base. What are its angles</a:t>
            </a:r>
            <a:r>
              <a:rPr lang="en-US" sz="2500" dirty="0" smtClean="0"/>
              <a:t>?</a:t>
            </a:r>
          </a:p>
          <a:p>
            <a:pPr marL="400050" indent="-40005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500" b="1" dirty="0"/>
              <a:t>Reflect</a:t>
            </a:r>
            <a:r>
              <a:rPr lang="en-US" sz="2500" dirty="0"/>
              <a:t> Choose A, B or </a:t>
            </a:r>
            <a:r>
              <a:rPr lang="en-US" sz="2500" dirty="0" smtClean="0"/>
              <a:t>C:</a:t>
            </a:r>
            <a:br>
              <a:rPr lang="en-US" sz="2500" dirty="0" smtClean="0"/>
            </a:br>
            <a:r>
              <a:rPr lang="en-US" sz="2500" dirty="0" smtClean="0"/>
              <a:t>Solving </a:t>
            </a:r>
            <a:r>
              <a:rPr lang="en-US" sz="2500" dirty="0"/>
              <a:t>problems by </a:t>
            </a:r>
            <a:r>
              <a:rPr lang="en-US" sz="2500" dirty="0" smtClean="0"/>
              <a:t>using </a:t>
            </a:r>
            <a:r>
              <a:rPr lang="en-US" sz="2500" b="1" i="1" dirty="0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for the unknown is: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UcPeriod"/>
              <a:tabLst>
                <a:tab pos="2743200" algn="l"/>
              </a:tabLst>
            </a:pPr>
            <a:r>
              <a:rPr lang="en-US" sz="2500" dirty="0" smtClean="0"/>
              <a:t>always </a:t>
            </a:r>
            <a:r>
              <a:rPr lang="en-US" sz="2500" dirty="0"/>
              <a:t>easy </a:t>
            </a:r>
            <a:endParaRPr lang="en-US" sz="25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UcPeriod"/>
              <a:tabLst>
                <a:tab pos="2743200" algn="l"/>
              </a:tabLst>
            </a:pPr>
            <a:r>
              <a:rPr lang="en-US" sz="2500" dirty="0" smtClean="0"/>
              <a:t>sometimes </a:t>
            </a:r>
            <a:r>
              <a:rPr lang="en-US" sz="2500" dirty="0"/>
              <a:t>easy, sometimes hard </a:t>
            </a:r>
            <a:endParaRPr lang="en-US" sz="25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UcPeriod"/>
              <a:tabLst>
                <a:tab pos="2743200" algn="l"/>
              </a:tabLst>
            </a:pPr>
            <a:r>
              <a:rPr lang="en-US" sz="2500" dirty="0" smtClean="0"/>
              <a:t>always </a:t>
            </a:r>
            <a:r>
              <a:rPr lang="en-US" sz="2500" dirty="0"/>
              <a:t>hard </a:t>
            </a:r>
            <a:endParaRPr lang="en-US" sz="2500" dirty="0" smtClean="0"/>
          </a:p>
          <a:p>
            <a:pPr lvl="1">
              <a:buClr>
                <a:srgbClr val="C00000"/>
              </a:buClr>
              <a:tabLst>
                <a:tab pos="2743200" algn="l"/>
              </a:tabLst>
            </a:pPr>
            <a:r>
              <a:rPr lang="en-US" sz="2500" dirty="0" smtClean="0"/>
              <a:t>Discuss </a:t>
            </a:r>
            <a:r>
              <a:rPr lang="en-US" sz="2500" dirty="0"/>
              <a:t>with a classmate or your teacher what you did find easy or hard.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697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</a:t>
            </a:r>
            <a:r>
              <a:rPr lang="en-GB" sz="4000" dirty="0" smtClean="0"/>
              <a:t> </a:t>
            </a:r>
            <a:r>
              <a:rPr lang="en-GB" sz="4000" dirty="0"/>
              <a:t>– </a:t>
            </a:r>
            <a:r>
              <a:rPr lang="en-GB" sz="4000" dirty="0" smtClean="0"/>
              <a:t>Check up</a:t>
            </a:r>
            <a:endParaRPr lang="en-GB" sz="4000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32752"/>
              </p:ext>
            </p:extLst>
          </p:nvPr>
        </p:nvGraphicFramePr>
        <p:xfrm>
          <a:off x="251518" y="1268761"/>
          <a:ext cx="8568952" cy="1122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Check up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44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how you did on your Student Progression Chart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H="1">
            <a:off x="250757" y="2455436"/>
            <a:ext cx="5617387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polygons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size of each interior angle of a regular decagon? </a:t>
            </a:r>
            <a:endPara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</a:pP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size of an exterior angle of a regular pentagon?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regular polygon is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shown.</a:t>
            </a:r>
            <a:b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sides does the polygon have?</a:t>
            </a:r>
            <a:endParaRPr lang="en-US" sz="2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2469704"/>
            <a:ext cx="2880320" cy="36790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32" y="2520320"/>
            <a:ext cx="548640" cy="548640"/>
          </a:xfrm>
          <a:prstGeom prst="rect">
            <a:avLst/>
          </a:prstGeom>
        </p:spPr>
      </p:pic>
      <p:sp>
        <p:nvSpPr>
          <p:cNvPr id="9" name="Round Same Side Corner Rectangle 8">
            <a:hlinkClick r:id="rId4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293" y="4696866"/>
            <a:ext cx="3205048" cy="1135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392528"/>
            <a:ext cx="548640" cy="54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153472" y="6238473"/>
            <a:ext cx="8667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Check Up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5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r>
              <a:rPr lang="en-US" sz="2500" dirty="0"/>
              <a:t>Work out </a:t>
            </a:r>
            <a:r>
              <a:rPr lang="en-US" sz="2500" dirty="0" smtClean="0"/>
              <a:t>the</a:t>
            </a:r>
            <a:br>
              <a:rPr lang="en-US" sz="2500" dirty="0" smtClean="0"/>
            </a:br>
            <a:r>
              <a:rPr lang="en-US" sz="2500" dirty="0" smtClean="0"/>
              <a:t> size </a:t>
            </a:r>
            <a:r>
              <a:rPr lang="en-US" sz="2500" dirty="0"/>
              <a:t>of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angle </a:t>
            </a:r>
            <a:r>
              <a:rPr lang="en-US" sz="2500" b="1" i="1" dirty="0" smtClean="0"/>
              <a:t>x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500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500" dirty="0"/>
              <a:t>Work out the size of angle ABE. Give reasons for your working.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258141"/>
            <a:ext cx="2550046" cy="224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898" y="4452168"/>
            <a:ext cx="4103829" cy="21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56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300" dirty="0" smtClean="0"/>
              <a:t>DEA </a:t>
            </a:r>
            <a:r>
              <a:rPr lang="en-US" sz="2300" dirty="0"/>
              <a:t>is a straight </a:t>
            </a:r>
            <a:r>
              <a:rPr lang="en-US" sz="2300" dirty="0" smtClean="0"/>
              <a:t>line. ABEF </a:t>
            </a:r>
            <a:r>
              <a:rPr lang="en-US" sz="2300" dirty="0"/>
              <a:t>is a </a:t>
            </a:r>
            <a:r>
              <a:rPr lang="en-US" sz="2300" dirty="0" smtClean="0"/>
              <a:t>rectangle. Angle </a:t>
            </a:r>
            <a:r>
              <a:rPr lang="en-US" sz="2300" dirty="0"/>
              <a:t>ACD = 90° and angle EAB = 36°.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Work </a:t>
            </a:r>
            <a:r>
              <a:rPr lang="en-US" sz="2300" dirty="0"/>
              <a:t>out the size of angle </a:t>
            </a:r>
            <a:r>
              <a:rPr lang="en-US" sz="2300" dirty="0" smtClean="0"/>
              <a:t>DEB.</a:t>
            </a:r>
            <a:br>
              <a:rPr lang="en-US" sz="2300" dirty="0" smtClean="0"/>
            </a:br>
            <a:r>
              <a:rPr lang="en-US" sz="2300" dirty="0" smtClean="0"/>
              <a:t>Give </a:t>
            </a:r>
            <a:r>
              <a:rPr lang="en-US" sz="2300" dirty="0"/>
              <a:t>reasons for your working.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29" y="3295552"/>
            <a:ext cx="5262966" cy="315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Communication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Show that for any quadrilateral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i="1" dirty="0" smtClean="0"/>
              <a:t>a</a:t>
            </a:r>
            <a:r>
              <a:rPr lang="en-US" sz="2300" dirty="0" smtClean="0"/>
              <a:t> </a:t>
            </a:r>
            <a:r>
              <a:rPr lang="en-US" sz="2300" dirty="0"/>
              <a:t>+ </a:t>
            </a:r>
            <a:r>
              <a:rPr lang="en-US" sz="2300" i="1" dirty="0"/>
              <a:t>b</a:t>
            </a:r>
            <a:r>
              <a:rPr lang="en-US" sz="2300" dirty="0"/>
              <a:t> + </a:t>
            </a:r>
            <a:r>
              <a:rPr lang="en-US" sz="2300" i="1" dirty="0"/>
              <a:t>c</a:t>
            </a:r>
            <a:r>
              <a:rPr lang="en-US" sz="2300" dirty="0"/>
              <a:t> + </a:t>
            </a:r>
            <a:r>
              <a:rPr lang="en-US" sz="2300" i="1" dirty="0"/>
              <a:t>d</a:t>
            </a:r>
            <a:r>
              <a:rPr lang="en-US" sz="2300" dirty="0"/>
              <a:t>= 360</a:t>
            </a:r>
            <a:r>
              <a:rPr lang="en-US" sz="2300" dirty="0" smtClean="0"/>
              <a:t>°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Reasoning</a:t>
            </a:r>
            <a:r>
              <a:rPr lang="en-US" sz="2300" dirty="0"/>
              <a:t> BCD is an isosceles triangle. </a:t>
            </a:r>
            <a:r>
              <a:rPr lang="en-US" sz="2300" dirty="0" smtClean="0"/>
              <a:t>AC </a:t>
            </a:r>
            <a:r>
              <a:rPr lang="en-US" sz="2300" dirty="0"/>
              <a:t>is parallel to </a:t>
            </a:r>
            <a:r>
              <a:rPr lang="en-US" sz="2300" dirty="0" smtClean="0"/>
              <a:t>ED.</a:t>
            </a:r>
            <a:br>
              <a:rPr lang="en-US" sz="2300" dirty="0" smtClean="0"/>
            </a:br>
            <a:r>
              <a:rPr lang="en-US" sz="2300" dirty="0" smtClean="0"/>
              <a:t>AE </a:t>
            </a:r>
            <a:r>
              <a:rPr lang="en-US" sz="2300" dirty="0"/>
              <a:t>is parallel to </a:t>
            </a:r>
            <a:r>
              <a:rPr lang="en-US" sz="2300" dirty="0" smtClean="0"/>
              <a:t>BD. </a:t>
            </a:r>
            <a:br>
              <a:rPr lang="en-US" sz="2300" dirty="0" smtClean="0"/>
            </a:br>
            <a:r>
              <a:rPr lang="en-US" sz="2300" dirty="0" smtClean="0"/>
              <a:t>Angle </a:t>
            </a:r>
            <a:r>
              <a:rPr lang="en-US" sz="2300" dirty="0"/>
              <a:t>BAE = 62</a:t>
            </a:r>
            <a:r>
              <a:rPr lang="en-US" sz="2300" dirty="0" smtClean="0"/>
              <a:t>°. Work </a:t>
            </a:r>
            <a:r>
              <a:rPr lang="en-US" sz="2300" dirty="0"/>
              <a:t>out the size of the angle marked </a:t>
            </a:r>
            <a:r>
              <a:rPr lang="en-US" sz="2300" b="1" i="1" dirty="0" smtClean="0"/>
              <a:t>x</a:t>
            </a:r>
            <a:r>
              <a:rPr lang="en-US" sz="2300" dirty="0" smtClean="0"/>
              <a:t>.</a:t>
            </a:r>
            <a:br>
              <a:rPr lang="en-US" sz="2300" dirty="0" smtClean="0"/>
            </a:br>
            <a:r>
              <a:rPr lang="en-US" sz="2300" dirty="0" smtClean="0"/>
              <a:t>Give </a:t>
            </a:r>
            <a:r>
              <a:rPr lang="en-US" sz="2300" dirty="0"/>
              <a:t>reasons for your working.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1" y="1633616"/>
            <a:ext cx="2084401" cy="138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390" y="5135996"/>
            <a:ext cx="4228180" cy="14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6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Pythagoras’ theorem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300" dirty="0" smtClean="0"/>
              <a:t>Calculate the length of </a:t>
            </a:r>
            <a:r>
              <a:rPr lang="en-US" sz="2300" b="1" i="1" dirty="0" smtClean="0"/>
              <a:t>x</a:t>
            </a:r>
            <a:r>
              <a:rPr lang="en-US" sz="2300" dirty="0" smtClean="0"/>
              <a:t> in each right-angled triangle. Give your answers correct to 2 significant figures.</a:t>
            </a:r>
            <a:endParaRPr lang="en-US" sz="23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815" y="3098741"/>
            <a:ext cx="3601050" cy="1774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815" y="4976102"/>
            <a:ext cx="3601050" cy="162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961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72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Pythagoras’ theorem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Reasoning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A triangle has sides of length 3cm, 6cm and 7cm. Is the triangle a right-angled triangle? Explain your answer.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length of AC in this right-angled </a:t>
            </a:r>
            <a:r>
              <a:rPr lang="en-US" sz="2300" dirty="0" smtClean="0"/>
              <a:t>triangle.</a:t>
            </a:r>
            <a:br>
              <a:rPr lang="en-US" sz="2300" dirty="0" smtClean="0"/>
            </a:br>
            <a:r>
              <a:rPr lang="en-US" sz="2300" dirty="0" smtClean="0"/>
              <a:t>Give </a:t>
            </a:r>
            <a:r>
              <a:rPr lang="en-US" sz="2300" dirty="0"/>
              <a:t>your answer in surd form.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310" y="4223274"/>
            <a:ext cx="3080964" cy="23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77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Trigonometry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2400" dirty="0" smtClean="0"/>
              <a:t>Calculate </a:t>
            </a:r>
            <a:r>
              <a:rPr lang="en-US" sz="2400" dirty="0"/>
              <a:t>the length of the side marked </a:t>
            </a:r>
            <a:r>
              <a:rPr lang="en-US" sz="2400" b="1" i="1" dirty="0"/>
              <a:t>x</a:t>
            </a:r>
            <a:r>
              <a:rPr lang="en-US" sz="2400" dirty="0"/>
              <a:t> in each triangle. Give your answers correct to 3 significant figures.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63" y="3113821"/>
            <a:ext cx="2818377" cy="197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479" y="3089928"/>
            <a:ext cx="2227042" cy="3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Trigonometry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200" dirty="0"/>
              <a:t>Calculate the size of angle y in this triangle. Give your answer correct to 3 significant figures.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200" dirty="0" smtClean="0"/>
              <a:t>A </a:t>
            </a:r>
            <a:r>
              <a:rPr lang="en-US" sz="2200" dirty="0"/>
              <a:t>kite is flying at a height of 11.7 </a:t>
            </a:r>
            <a:r>
              <a:rPr lang="en-US" sz="2200" dirty="0" smtClean="0"/>
              <a:t>m. </a:t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dirty="0"/>
              <a:t>string of the kite is 14 m </a:t>
            </a:r>
            <a:r>
              <a:rPr lang="en-US" sz="2200" dirty="0" smtClean="0"/>
              <a:t>long.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What </a:t>
            </a:r>
            <a:r>
              <a:rPr lang="en-US" sz="2200" dirty="0"/>
              <a:t>is the angle of elevation of the kite? Give your answer correct to 1 decimal place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44" y="2736190"/>
            <a:ext cx="4178734" cy="20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68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4"/>
              <a:tabLst>
                <a:tab pos="2743200" algn="l"/>
              </a:tabLst>
            </a:pPr>
            <a:r>
              <a:rPr lang="en-US" sz="2100" dirty="0"/>
              <a:t>Write down the value of</a:t>
            </a:r>
          </a:p>
          <a:p>
            <a:pPr marL="97155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tan </a:t>
            </a:r>
            <a:r>
              <a:rPr lang="en-US" sz="2100" dirty="0"/>
              <a:t>45° </a:t>
            </a:r>
            <a:r>
              <a:rPr lang="en-US" sz="2100" dirty="0" smtClean="0"/>
              <a:t>  </a:t>
            </a:r>
            <a:r>
              <a:rPr lang="en-US" sz="2100" dirty="0" smtClean="0">
                <a:solidFill>
                  <a:srgbClr val="C00000"/>
                </a:solidFill>
              </a:rPr>
              <a:t>b.</a:t>
            </a:r>
            <a:r>
              <a:rPr lang="en-US" sz="2100" dirty="0" smtClean="0"/>
              <a:t>  </a:t>
            </a:r>
            <a:r>
              <a:rPr lang="en-US" sz="2100" dirty="0"/>
              <a:t>sin 30° </a:t>
            </a:r>
            <a:r>
              <a:rPr lang="en-US" sz="2100" dirty="0" smtClean="0"/>
              <a:t>  </a:t>
            </a:r>
            <a:r>
              <a:rPr lang="en-US" sz="2100" dirty="0" smtClean="0">
                <a:solidFill>
                  <a:srgbClr val="C00000"/>
                </a:solidFill>
              </a:rPr>
              <a:t>c.</a:t>
            </a:r>
            <a:r>
              <a:rPr lang="en-US" sz="2100" dirty="0" smtClean="0"/>
              <a:t>  </a:t>
            </a:r>
            <a:r>
              <a:rPr lang="en-US" sz="2100" dirty="0"/>
              <a:t>cos 60°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4"/>
              <a:tabLst>
                <a:tab pos="2743200" algn="l"/>
              </a:tabLst>
            </a:pPr>
            <a:r>
              <a:rPr lang="en-US" sz="2100" dirty="0" smtClean="0"/>
              <a:t>How </a:t>
            </a:r>
            <a:r>
              <a:rPr lang="en-US" sz="2100" dirty="0"/>
              <a:t>sure are you of your answers? Were you </a:t>
            </a:r>
            <a:r>
              <a:rPr lang="en-US" sz="2100" dirty="0" smtClean="0"/>
              <a:t>mostly</a:t>
            </a:r>
            <a:br>
              <a:rPr lang="en-US" sz="2100" dirty="0" smtClean="0"/>
            </a:br>
            <a:r>
              <a:rPr lang="en-US" sz="2100" dirty="0" smtClean="0"/>
              <a:t>Just </a:t>
            </a:r>
            <a:r>
              <a:rPr lang="en-US" sz="2100" dirty="0"/>
              <a:t>guessing </a:t>
            </a:r>
            <a:r>
              <a:rPr lang="en-US" sz="2100" dirty="0" smtClean="0"/>
              <a:t> 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2100" dirty="0" smtClean="0"/>
              <a:t>  </a:t>
            </a:r>
            <a:br>
              <a:rPr lang="en-US" sz="2100" dirty="0" smtClean="0"/>
            </a:br>
            <a:r>
              <a:rPr lang="en-US" sz="2100" dirty="0" smtClean="0"/>
              <a:t>Feeling doubtful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</a:t>
            </a:r>
            <a:r>
              <a:rPr lang="en-US" sz="2100" dirty="0" smtClean="0"/>
              <a:t> </a:t>
            </a:r>
            <a:br>
              <a:rPr lang="en-US" sz="2100" dirty="0" smtClean="0"/>
            </a:br>
            <a:r>
              <a:rPr lang="en-US" sz="2100" dirty="0" smtClean="0"/>
              <a:t>Confident          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What </a:t>
            </a:r>
            <a:r>
              <a:rPr lang="en-US" sz="2100" dirty="0"/>
              <a:t>next? Use your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results </a:t>
            </a:r>
            <a:r>
              <a:rPr lang="en-US" sz="2100" dirty="0"/>
              <a:t>to decide whether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to strengthen </a:t>
            </a:r>
            <a:r>
              <a:rPr lang="en-US" sz="2100" dirty="0"/>
              <a:t>or extend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your </a:t>
            </a:r>
            <a:r>
              <a:rPr lang="en-US" sz="2100" dirty="0"/>
              <a:t>learning.</a:t>
            </a:r>
          </a:p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* Challenge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100" dirty="0" smtClean="0"/>
              <a:t>The </a:t>
            </a:r>
            <a:r>
              <a:rPr lang="en-US" sz="2100" dirty="0"/>
              <a:t>square and the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isosceles </a:t>
            </a:r>
            <a:r>
              <a:rPr lang="en-US" sz="2100" dirty="0"/>
              <a:t>triangle </a:t>
            </a:r>
            <a:r>
              <a:rPr lang="en-US" sz="2100" dirty="0" smtClean="0"/>
              <a:t>have the</a:t>
            </a:r>
            <a:br>
              <a:rPr lang="en-US" sz="2100" dirty="0" smtClean="0"/>
            </a:br>
            <a:r>
              <a:rPr lang="en-US" sz="2100" dirty="0" smtClean="0"/>
              <a:t>same area. Find </a:t>
            </a:r>
            <a:r>
              <a:rPr lang="en-US" sz="2100" dirty="0"/>
              <a:t>tan 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5156" y="63077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sp>
        <p:nvSpPr>
          <p:cNvPr id="9" name="Flowchart: Delay 8"/>
          <p:cNvSpPr/>
          <p:nvPr/>
        </p:nvSpPr>
        <p:spPr>
          <a:xfrm flipH="1">
            <a:off x="5215019" y="1231323"/>
            <a:ext cx="365093" cy="2281846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3573016"/>
            <a:ext cx="14011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31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>
              <a:buClr>
                <a:srgbClr val="C00000"/>
              </a:buClr>
              <a:tabLst>
                <a:tab pos="969963" algn="l"/>
                <a:tab pos="27432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Algebraic fluency</a:t>
            </a:r>
          </a:p>
          <a:p>
            <a:pPr marL="695325" indent="-695325">
              <a:buClr>
                <a:srgbClr val="C00000"/>
              </a:buClr>
              <a:buFont typeface="+mj-lt"/>
              <a:buAutoNum type="arabicPeriod" startAt="12"/>
              <a:tabLst>
                <a:tab pos="969963" algn="l"/>
                <a:tab pos="2743200" algn="l"/>
              </a:tabLst>
            </a:pPr>
            <a:r>
              <a:rPr lang="en-US" sz="2200" dirty="0"/>
              <a:t>Write and solve an equation to calculate the size of each angle in degrees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>
              <a:buClr>
                <a:srgbClr val="C00000"/>
              </a:buClr>
              <a:tabLst>
                <a:tab pos="969963" algn="l"/>
                <a:tab pos="27432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* Challenge</a:t>
            </a:r>
            <a:endParaRPr lang="en-US" sz="2200" b="1" dirty="0">
              <a:solidFill>
                <a:srgbClr val="FF0000"/>
              </a:solidFill>
            </a:endParaRPr>
          </a:p>
          <a:p>
            <a:pPr marL="695325" indent="-695325">
              <a:buClr>
                <a:srgbClr val="C00000"/>
              </a:buClr>
              <a:buFont typeface="+mj-lt"/>
              <a:buAutoNum type="arabicPeriod" startAt="13"/>
              <a:tabLst>
                <a:tab pos="969963" algn="l"/>
                <a:tab pos="2743200" algn="l"/>
              </a:tabLst>
            </a:pPr>
            <a:r>
              <a:rPr lang="en-US" sz="2200" dirty="0" smtClean="0"/>
              <a:t>In </a:t>
            </a:r>
            <a:r>
              <a:rPr lang="en-US" sz="2200" dirty="0"/>
              <a:t>an isosceles triangle, one angle is twice the size of one of the other angles. Work out the value of each angle.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5976" y="2348880"/>
            <a:ext cx="1952600" cy="19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384" y="4363289"/>
            <a:ext cx="3032720" cy="884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988568"/>
            <a:ext cx="2079848" cy="19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2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554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274320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Angles and polygons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000" dirty="0" smtClean="0"/>
              <a:t>Reasoning </a:t>
            </a:r>
            <a:r>
              <a:rPr lang="en-US" sz="2000" dirty="0"/>
              <a:t>Mario divides some shapes into triangles to work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out </a:t>
            </a:r>
            <a:r>
              <a:rPr lang="en-US" sz="2000" dirty="0"/>
              <a:t>the sum of the interior </a:t>
            </a:r>
            <a:r>
              <a:rPr lang="en-US" sz="2000" dirty="0" smtClean="0"/>
              <a:t>angles. </a:t>
            </a:r>
            <a:r>
              <a:rPr lang="en-US" sz="2000" dirty="0" smtClean="0">
                <a:solidFill>
                  <a:srgbClr val="C00000"/>
                </a:solidFill>
              </a:rPr>
              <a:t>a.</a:t>
            </a:r>
            <a:r>
              <a:rPr lang="en-US" sz="2000" dirty="0" smtClean="0"/>
              <a:t> Copy </a:t>
            </a:r>
            <a:r>
              <a:rPr lang="en-US" sz="2000" dirty="0"/>
              <a:t>and complete his table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97155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endParaRPr lang="en-US" sz="1200" dirty="0" smtClean="0"/>
          </a:p>
          <a:p>
            <a:pPr marL="339725" lvl="1" indent="-3397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/>
              <a:t>Copy and complete Mario's working to find an expression for the sum of the interior angles of any </a:t>
            </a:r>
            <a:r>
              <a:rPr lang="en-US" sz="2000" dirty="0" smtClean="0"/>
              <a:t>polygon.</a:t>
            </a:r>
            <a:br>
              <a:rPr lang="en-US" sz="2000" dirty="0" smtClean="0"/>
            </a:br>
            <a:r>
              <a:rPr lang="en-US" sz="2000" dirty="0" smtClean="0"/>
              <a:t>Number </a:t>
            </a:r>
            <a:r>
              <a:rPr lang="en-US" sz="2000" dirty="0"/>
              <a:t>of sides = </a:t>
            </a:r>
            <a:r>
              <a:rPr lang="en-US" sz="2000" dirty="0" smtClean="0"/>
              <a:t>n	Sum </a:t>
            </a:r>
            <a:r>
              <a:rPr lang="en-US" sz="2000" dirty="0"/>
              <a:t>of interior angles = (n </a:t>
            </a:r>
            <a:r>
              <a:rPr lang="en-US" sz="2000" dirty="0" smtClean="0"/>
              <a:t>-  __) x  ___° </a:t>
            </a:r>
            <a:br>
              <a:rPr lang="en-US" sz="2000" dirty="0" smtClean="0"/>
            </a:br>
            <a:r>
              <a:rPr lang="en-US" sz="2000" dirty="0" smtClean="0"/>
              <a:t>Number of triangles = n - ____</a:t>
            </a:r>
            <a:endParaRPr lang="en-US" sz="2000" dirty="0"/>
          </a:p>
          <a:p>
            <a:pPr marL="339725" lvl="1" indent="-3397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Work </a:t>
            </a:r>
            <a:r>
              <a:rPr lang="en-US" sz="2000" dirty="0"/>
              <a:t>out the sum of the </a:t>
            </a:r>
            <a:r>
              <a:rPr lang="en-US" sz="2000" dirty="0" smtClean="0"/>
              <a:t>interior </a:t>
            </a:r>
            <a:r>
              <a:rPr lang="en-US" sz="2000" dirty="0"/>
              <a:t>angles of a decagon.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1196752"/>
            <a:ext cx="548640" cy="548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6804247" y="6021288"/>
            <a:ext cx="2042502" cy="58477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Q1c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your answer to part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94806"/>
              </p:ext>
            </p:extLst>
          </p:nvPr>
        </p:nvGraphicFramePr>
        <p:xfrm>
          <a:off x="323525" y="2276872"/>
          <a:ext cx="8523225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91"/>
                <a:gridCol w="1859280"/>
                <a:gridCol w="1381080"/>
                <a:gridCol w="1296144"/>
                <a:gridCol w="1394430"/>
              </a:tblGrid>
              <a:tr h="421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Quadrilateral</a:t>
                      </a:r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Pentagon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Hexagon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Heptagon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sides (</a:t>
                      </a:r>
                      <a:r>
                        <a:rPr lang="en-US" sz="20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triangles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interior angles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x 180</a:t>
                      </a:r>
                      <a:r>
                        <a:rPr lang="en-US" sz="1800" baseline="30000" dirty="0" smtClean="0"/>
                        <a:t>0</a:t>
                      </a:r>
                      <a:r>
                        <a:rPr lang="en-US" sz="1800" dirty="0" smtClean="0"/>
                        <a:t> = 360</a:t>
                      </a:r>
                      <a:r>
                        <a:rPr lang="en-US" sz="1800" baseline="30000" dirty="0" smtClean="0"/>
                        <a:t>0</a:t>
                      </a:r>
                      <a:endParaRPr lang="en-US" sz="18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2600174"/>
            <a:ext cx="1086853" cy="958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615808"/>
            <a:ext cx="1008112" cy="927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528" y="2581516"/>
            <a:ext cx="933215" cy="9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3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2"/>
              <a:tabLst>
                <a:tab pos="2743200" algn="l"/>
              </a:tabLst>
            </a:pPr>
            <a:r>
              <a:rPr lang="en-US" dirty="0" smtClean="0"/>
              <a:t>Work </a:t>
            </a:r>
            <a:r>
              <a:rPr lang="en-US" dirty="0"/>
              <a:t>out the size of each interior angle of these shapes. The first one has been started for you. </a:t>
            </a:r>
            <a:endParaRPr lang="en-US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3371850" algn="l"/>
              </a:tabLst>
            </a:pPr>
            <a:r>
              <a:rPr lang="en-US" dirty="0" smtClean="0"/>
              <a:t>a </a:t>
            </a:r>
            <a:r>
              <a:rPr lang="en-US" dirty="0"/>
              <a:t>regular </a:t>
            </a:r>
            <a:r>
              <a:rPr lang="en-US" dirty="0" smtClean="0"/>
              <a:t>nonagon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of interior angles = (n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-_) x ___°</a:t>
            </a:r>
            <a:b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=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9 - __) x __“</a:t>
            </a:r>
            <a:b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Interior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angle =____°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÷ 9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3371850" algn="l"/>
              </a:tabLst>
            </a:pPr>
            <a:r>
              <a:rPr lang="en-US" dirty="0" smtClean="0"/>
              <a:t>a </a:t>
            </a:r>
            <a:r>
              <a:rPr lang="en-US" dirty="0"/>
              <a:t>regular polygon with 12 sides </a:t>
            </a:r>
            <a:endParaRPr lang="en-US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3371850" algn="l"/>
              </a:tabLst>
            </a:pPr>
            <a:r>
              <a:rPr lang="en-US" dirty="0" smtClean="0"/>
              <a:t>a </a:t>
            </a:r>
            <a:r>
              <a:rPr lang="en-US" dirty="0"/>
              <a:t>regular polygon with 20 sides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00050" indent="-400050">
              <a:buClr>
                <a:srgbClr val="C00000"/>
              </a:buClr>
              <a:buFont typeface="+mj-lt"/>
              <a:buAutoNum type="arabicPeriod" startAt="2"/>
              <a:tabLst>
                <a:tab pos="2743200" algn="l"/>
              </a:tabLst>
            </a:pPr>
            <a:r>
              <a:rPr lang="en-US" dirty="0" smtClean="0"/>
              <a:t>The </a:t>
            </a:r>
            <a:r>
              <a:rPr lang="en-US" dirty="0"/>
              <a:t>sum of the exterior angles of any polygon is 360</a:t>
            </a:r>
            <a:r>
              <a:rPr lang="en-US" dirty="0" smtClean="0"/>
              <a:t>°.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the size of an exterior angle of a </a:t>
            </a:r>
            <a:endParaRPr lang="en-US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dirty="0" smtClean="0"/>
              <a:t>regular </a:t>
            </a:r>
            <a:r>
              <a:rPr lang="en-US" dirty="0"/>
              <a:t>quadrilateral </a:t>
            </a:r>
            <a:endParaRPr lang="en-US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dirty="0" smtClean="0"/>
              <a:t>regular </a:t>
            </a:r>
            <a:r>
              <a:rPr lang="en-US" dirty="0"/>
              <a:t>decagon </a:t>
            </a:r>
            <a:endParaRPr lang="en-US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dirty="0" smtClean="0"/>
              <a:t>regular </a:t>
            </a:r>
            <a:r>
              <a:rPr lang="en-US" dirty="0"/>
              <a:t>polygon with 18 sides?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24176"/>
            <a:ext cx="548640" cy="5486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270080" y="6165304"/>
            <a:ext cx="5204539" cy="38472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Divide 360° by the number of sides.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281407" y="3789040"/>
            <a:ext cx="51968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communication hint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a regular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 all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sides and all the angles are equal</a:t>
            </a:r>
          </a:p>
        </p:txBody>
      </p:sp>
    </p:spTree>
    <p:extLst>
      <p:ext uri="{BB962C8B-B14F-4D97-AF65-F5344CB8AC3E}">
        <p14:creationId xmlns:p14="http://schemas.microsoft.com/office/powerpoint/2010/main" val="6531458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4" cy="414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indent="-4000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857250" algn="l"/>
                    <a:tab pos="2743200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800" dirty="0" smtClean="0"/>
                  <a:t> 	Rearrange </a:t>
                </a:r>
                <a:r>
                  <a:rPr lang="en-US" sz="2800" dirty="0"/>
                  <a:t>the formula to </a:t>
                </a:r>
                <a:r>
                  <a:rPr lang="en-US" sz="2800" dirty="0" smtClean="0"/>
                  <a:t>	make </a:t>
                </a:r>
                <a:r>
                  <a:rPr lang="en-US" sz="2800" i="1" dirty="0"/>
                  <a:t>n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number </a:t>
                </a:r>
                <a:r>
                  <a:rPr lang="en-US" sz="2800" dirty="0"/>
                  <a:t>of sides, </a:t>
                </a:r>
                <a:r>
                  <a:rPr lang="en-US" sz="2800" dirty="0" smtClean="0"/>
                  <a:t>	the </a:t>
                </a:r>
                <a:r>
                  <a:rPr lang="en-US" sz="2800" dirty="0"/>
                  <a:t>subject, exterior angle </a:t>
                </a:r>
                <a:r>
                  <a:rPr lang="en-US" sz="2800" dirty="0" smtClean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85725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800" dirty="0" smtClean="0"/>
                  <a:t>How </a:t>
                </a:r>
                <a:r>
                  <a:rPr lang="en-US" sz="2800" dirty="0"/>
                  <a:t>many sides does a regular polygon have if the exterior angle </a:t>
                </a:r>
                <a:r>
                  <a:rPr lang="en-US" sz="2800" dirty="0" smtClean="0"/>
                  <a:t>is</a:t>
                </a:r>
              </a:p>
              <a:p>
                <a:pPr marL="1257300" lvl="2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2114550" algn="l"/>
                    <a:tab pos="3086100" algn="l"/>
                    <a:tab pos="4057650" algn="l"/>
                  </a:tabLst>
                </a:pPr>
                <a:r>
                  <a:rPr lang="en-US" sz="2800" dirty="0" smtClean="0"/>
                  <a:t>90</a:t>
                </a:r>
                <a:r>
                  <a:rPr lang="en-US" sz="2800" dirty="0"/>
                  <a:t>° 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800" dirty="0" smtClean="0"/>
                  <a:t>  </a:t>
                </a:r>
                <a:r>
                  <a:rPr lang="en-US" sz="2800" dirty="0"/>
                  <a:t>60° </a:t>
                </a:r>
                <a:r>
                  <a:rPr lang="en-US" sz="2800" dirty="0" smtClean="0"/>
                  <a:t>	</a:t>
                </a:r>
              </a:p>
              <a:p>
                <a:pPr marL="1371600" lvl="2" indent="-51435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2114550" algn="l"/>
                    <a:tab pos="3086100" algn="l"/>
                    <a:tab pos="4057650" algn="l"/>
                  </a:tabLst>
                </a:pPr>
                <a:r>
                  <a:rPr lang="en-US" sz="2800" dirty="0" smtClean="0"/>
                  <a:t>30</a:t>
                </a:r>
                <a:r>
                  <a:rPr lang="en-US" sz="2800" dirty="0"/>
                  <a:t>°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iv.</a:t>
                </a:r>
                <a:r>
                  <a:rPr lang="en-US" sz="2800" dirty="0" smtClean="0"/>
                  <a:t>  </a:t>
                </a:r>
                <a:r>
                  <a:rPr lang="en-US" sz="2800" dirty="0"/>
                  <a:t>12°?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4" cy="4147546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468" r="-3940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16" name="Rectangle 15"/>
          <p:cNvSpPr/>
          <p:nvPr/>
        </p:nvSpPr>
        <p:spPr>
          <a:xfrm flipH="1">
            <a:off x="2915816" y="5325015"/>
            <a:ext cx="2568303" cy="1200329"/>
          </a:xfrm>
          <a:prstGeom prst="rect">
            <a:avLst/>
          </a:prstGeom>
          <a:solidFill>
            <a:srgbClr val="FEF1E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answer to part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5373216"/>
            <a:ext cx="2244397" cy="1152128"/>
          </a:xfrm>
          <a:prstGeom prst="rect">
            <a:avLst/>
          </a:prstGeom>
          <a:ln w="50800">
            <a:solidFill>
              <a:srgbClr val="984807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97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743200" algn="l"/>
              </a:tabLst>
            </a:pPr>
            <a:r>
              <a:rPr lang="en-US" sz="2600" dirty="0"/>
              <a:t>Part of a regular polygon is shown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743200" algn="l"/>
              </a:tabLst>
            </a:pPr>
            <a:r>
              <a:rPr lang="en-US" sz="2600" dirty="0" smtClean="0"/>
              <a:t>Identify </a:t>
            </a:r>
            <a:r>
              <a:rPr lang="en-US" sz="2600" dirty="0"/>
              <a:t>the interior and exterior angle, </a:t>
            </a: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743200" algn="l"/>
              </a:tabLst>
            </a:pPr>
            <a:r>
              <a:rPr lang="en-US" sz="2600" dirty="0" smtClean="0"/>
              <a:t>Work </a:t>
            </a:r>
            <a:r>
              <a:rPr lang="en-US" sz="2600" dirty="0"/>
              <a:t>out the size of </a:t>
            </a:r>
            <a:r>
              <a:rPr lang="en-US" sz="2600" i="1" dirty="0" smtClean="0"/>
              <a:t>x.</a:t>
            </a:r>
            <a:r>
              <a:rPr lang="en-US" sz="2600" dirty="0" smtClean="0"/>
              <a:t> 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743200" algn="l"/>
              </a:tabLst>
            </a:pPr>
            <a:r>
              <a:rPr lang="en-US" sz="2600" dirty="0" smtClean="0"/>
              <a:t>How </a:t>
            </a:r>
            <a:r>
              <a:rPr lang="en-US" sz="2600" dirty="0"/>
              <a:t>many sides does the polygon have?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2919" y="1772816"/>
            <a:ext cx="3531422" cy="1808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23753" y="5694347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fact that angles on a straight line add up to 180°.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51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6"/>
              <a:tabLst>
                <a:tab pos="914400" algn="l"/>
                <a:tab pos="2743200" algn="l"/>
              </a:tabLst>
            </a:pPr>
            <a:r>
              <a:rPr lang="en-US" sz="2600" dirty="0" smtClean="0">
                <a:solidFill>
                  <a:srgbClr val="C00000"/>
                </a:solidFill>
              </a:rPr>
              <a:t>a.</a:t>
            </a:r>
            <a:r>
              <a:rPr lang="en-US" sz="2600" dirty="0"/>
              <a:t>	</a:t>
            </a:r>
            <a:r>
              <a:rPr lang="en-US" sz="2600" dirty="0" smtClean="0"/>
              <a:t>What </a:t>
            </a:r>
            <a:r>
              <a:rPr lang="en-US" sz="2600" dirty="0"/>
              <a:t>is the sum of the </a:t>
            </a:r>
            <a:r>
              <a:rPr lang="en-US" sz="2600" dirty="0" smtClean="0"/>
              <a:t>	interior </a:t>
            </a:r>
            <a:r>
              <a:rPr lang="en-US" sz="2600" dirty="0"/>
              <a:t>angles of a </a:t>
            </a:r>
            <a:r>
              <a:rPr lang="en-US" sz="2600" dirty="0" smtClean="0"/>
              <a:t>	hexagon?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2743200" algn="l"/>
              </a:tabLst>
            </a:pPr>
            <a:r>
              <a:rPr lang="en-US" sz="2600" dirty="0" smtClean="0"/>
              <a:t>Work </a:t>
            </a:r>
            <a:r>
              <a:rPr lang="en-US" sz="2600" dirty="0"/>
              <a:t>out the size of </a:t>
            </a:r>
            <a:r>
              <a:rPr lang="en-US" sz="2600" i="1" dirty="0" smtClean="0"/>
              <a:t>x.</a:t>
            </a:r>
            <a:endParaRPr lang="en-US" sz="26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69827" y="5229200"/>
            <a:ext cx="5204539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your answer to part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form an equation.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+ 110° + 80° + 130° + 115° + 120° =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x6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5" y="2519231"/>
            <a:ext cx="3811995" cy="226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14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7"/>
              <a:tabLst>
                <a:tab pos="742950" algn="l"/>
                <a:tab pos="1600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Communication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Work out the size of angle ABC. Give reasons for your </a:t>
            </a:r>
            <a:r>
              <a:rPr lang="en-US" sz="2400" dirty="0" smtClean="0"/>
              <a:t>working. The </a:t>
            </a:r>
            <a:r>
              <a:rPr lang="en-US" sz="2400" dirty="0"/>
              <a:t>working has been started </a:t>
            </a:r>
            <a:r>
              <a:rPr lang="en-US" sz="2400" dirty="0" smtClean="0"/>
              <a:t>for you.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dirty="0" smtClean="0"/>
              <a:t> + 3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i="1" dirty="0"/>
              <a:t>x</a:t>
            </a:r>
            <a:r>
              <a:rPr lang="en-US" sz="2400" dirty="0"/>
              <a:t> + 5 + </a:t>
            </a:r>
            <a:r>
              <a:rPr lang="en-US" sz="2400" dirty="0" smtClean="0"/>
              <a:t>x + 7 = ___°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angles in a </a:t>
            </a:r>
            <a:r>
              <a:rPr lang="en-US" sz="2400" dirty="0" smtClean="0"/>
              <a:t>quadrilateral ______)</a:t>
            </a:r>
            <a:br>
              <a:rPr lang="en-US" sz="2400" dirty="0" smtClean="0"/>
            </a:br>
            <a:r>
              <a:rPr lang="en-US" sz="2400" dirty="0" smtClean="0"/>
              <a:t>	6</a:t>
            </a:r>
            <a:r>
              <a:rPr lang="en-US" sz="2400" i="1" dirty="0" smtClean="0"/>
              <a:t>x</a:t>
            </a:r>
            <a:r>
              <a:rPr lang="en-US" sz="2400" dirty="0" smtClean="0"/>
              <a:t> + ___ = ___°</a:t>
            </a:r>
            <a:br>
              <a:rPr lang="en-US" sz="2400" dirty="0" smtClean="0"/>
            </a:br>
            <a:r>
              <a:rPr lang="en-US" sz="2400" dirty="0" smtClean="0"/>
              <a:t>	6</a:t>
            </a:r>
            <a:r>
              <a:rPr lang="en-US" sz="2400" i="1" dirty="0" smtClean="0"/>
              <a:t>x</a:t>
            </a:r>
            <a:r>
              <a:rPr lang="en-US" sz="2400" dirty="0" smtClean="0"/>
              <a:t> = ___°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i="1" dirty="0" smtClean="0"/>
              <a:t>x</a:t>
            </a:r>
            <a:r>
              <a:rPr lang="en-US" sz="2400" dirty="0" smtClean="0"/>
              <a:t> = ___°</a:t>
            </a:r>
            <a:endParaRPr lang="en-US" sz="24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69826" y="4725144"/>
            <a:ext cx="1925910" cy="178510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have you answered the question asked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090" y="4137237"/>
            <a:ext cx="2966444" cy="2392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5517232"/>
            <a:ext cx="21602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8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742950" algn="l"/>
                <a:tab pos="1600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Reasoning / Communication </a:t>
            </a:r>
            <a:r>
              <a:rPr lang="en-US" sz="2400" dirty="0"/>
              <a:t>Work out the value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y</a:t>
            </a:r>
            <a:r>
              <a:rPr lang="en-US" sz="2400" dirty="0"/>
              <a:t>. Give reasons for your working.</a:t>
            </a:r>
            <a:endParaRPr lang="en-US" sz="24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2397081"/>
            <a:ext cx="3544215" cy="21120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69825" y="4653136"/>
            <a:ext cx="5238279" cy="193899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reasons: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angles are equal.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in a triangle sum to 180°.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angles of an isosceles triangle are equal. Angles on a straight line add up to 180°.</a:t>
            </a:r>
          </a:p>
        </p:txBody>
      </p:sp>
    </p:spTree>
    <p:extLst>
      <p:ext uri="{BB962C8B-B14F-4D97-AF65-F5344CB8AC3E}">
        <p14:creationId xmlns:p14="http://schemas.microsoft.com/office/powerpoint/2010/main" val="11305659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742950" algn="l"/>
                <a:tab pos="1600200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Reasoning / </a:t>
            </a:r>
            <a:r>
              <a:rPr lang="en-US" sz="2600" b="1" dirty="0" smtClean="0">
                <a:solidFill>
                  <a:srgbClr val="FF0000"/>
                </a:solidFill>
              </a:rPr>
              <a:t>Communication </a:t>
            </a:r>
            <a:r>
              <a:rPr lang="en-US" sz="2600" dirty="0" smtClean="0"/>
              <a:t>Are </a:t>
            </a:r>
            <a:r>
              <a:rPr lang="en-US" sz="2600" dirty="0"/>
              <a:t>these statements true or false? Explain your answers, </a:t>
            </a:r>
            <a:endParaRPr lang="en-US" sz="26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42950" algn="l"/>
                <a:tab pos="1600200" algn="l"/>
              </a:tabLst>
            </a:pPr>
            <a:r>
              <a:rPr lang="en-US" sz="2600" i="1" dirty="0" smtClean="0"/>
              <a:t>m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i="1" dirty="0"/>
              <a:t>x</a:t>
            </a:r>
            <a:r>
              <a:rPr lang="en-US" sz="2600" dirty="0"/>
              <a:t> </a:t>
            </a:r>
            <a:r>
              <a:rPr lang="en-US" sz="2600" dirty="0" smtClean="0"/>
              <a:t>		</a:t>
            </a:r>
            <a:r>
              <a:rPr lang="en-US" sz="2600" dirty="0" smtClean="0">
                <a:solidFill>
                  <a:srgbClr val="C00000"/>
                </a:solidFill>
              </a:rPr>
              <a:t>b.</a:t>
            </a:r>
            <a:r>
              <a:rPr lang="en-US" sz="2600" dirty="0" smtClean="0"/>
              <a:t>  </a:t>
            </a:r>
            <a:r>
              <a:rPr lang="en-US" sz="2600" i="1" dirty="0" smtClean="0"/>
              <a:t>z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i="1" dirty="0"/>
              <a:t>x</a:t>
            </a:r>
            <a:r>
              <a:rPr lang="en-US" sz="2600" dirty="0"/>
              <a:t> +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endParaRPr lang="en-US" sz="26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742950" algn="l"/>
                <a:tab pos="1600200" algn="l"/>
              </a:tabLst>
            </a:pPr>
            <a:r>
              <a:rPr lang="en-US" sz="2600" i="1" dirty="0" smtClean="0"/>
              <a:t>m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i="1" dirty="0"/>
              <a:t>y</a:t>
            </a:r>
            <a:r>
              <a:rPr lang="en-US" sz="2600" dirty="0"/>
              <a:t> + </a:t>
            </a:r>
            <a:r>
              <a:rPr lang="en-US" sz="2600" i="1" dirty="0" smtClean="0"/>
              <a:t>z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d.</a:t>
            </a:r>
            <a:r>
              <a:rPr lang="en-US" sz="2600" dirty="0" smtClean="0"/>
              <a:t>  </a:t>
            </a:r>
            <a:r>
              <a:rPr lang="en-US" sz="2600" i="1" dirty="0" smtClean="0"/>
              <a:t>m</a:t>
            </a:r>
            <a:r>
              <a:rPr lang="en-US" sz="2600" dirty="0" smtClean="0"/>
              <a:t> </a:t>
            </a:r>
            <a:r>
              <a:rPr lang="en-US" sz="2600" dirty="0"/>
              <a:t>= 180° - </a:t>
            </a:r>
            <a:r>
              <a:rPr lang="en-US" sz="2600" i="1" dirty="0" smtClean="0"/>
              <a:t>x</a:t>
            </a:r>
            <a:r>
              <a:rPr lang="en-US" sz="2600" dirty="0" smtClean="0"/>
              <a:t>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742950" algn="l"/>
                <a:tab pos="1600200" algn="l"/>
              </a:tabLst>
            </a:pPr>
            <a:r>
              <a:rPr lang="en-US" sz="2600" i="1" dirty="0" smtClean="0"/>
              <a:t>x</a:t>
            </a:r>
            <a:r>
              <a:rPr lang="en-US" sz="2600" dirty="0" smtClean="0"/>
              <a:t> </a:t>
            </a:r>
            <a:r>
              <a:rPr lang="en-US" sz="2600" dirty="0"/>
              <a:t>= 180° - </a:t>
            </a:r>
            <a:r>
              <a:rPr lang="en-US" sz="2600" dirty="0" smtClean="0"/>
              <a:t> (</a:t>
            </a:r>
            <a:r>
              <a:rPr lang="en-US" sz="2600" i="1" dirty="0"/>
              <a:t>y</a:t>
            </a:r>
            <a:r>
              <a:rPr lang="en-US" sz="2600" dirty="0"/>
              <a:t> + </a:t>
            </a:r>
            <a:r>
              <a:rPr lang="en-US" sz="2600" i="1" dirty="0"/>
              <a:t>z</a:t>
            </a:r>
            <a:r>
              <a:rPr lang="en-US" sz="2600" dirty="0"/>
              <a:t>)</a:t>
            </a:r>
            <a:endParaRPr lang="en-US" sz="26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689742"/>
            <a:ext cx="5305204" cy="28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84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6409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Reasoning </a:t>
            </a:r>
            <a:r>
              <a:rPr lang="en-US" sz="2300" dirty="0" smtClean="0"/>
              <a:t>Copy </a:t>
            </a:r>
            <a:r>
              <a:rPr lang="en-US" sz="2300" dirty="0"/>
              <a:t>each </a:t>
            </a:r>
            <a:r>
              <a:rPr lang="en-US" sz="2300" dirty="0" smtClean="0"/>
              <a:t>diagram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300" dirty="0"/>
              <a:t>Write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in all the angles equal to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in each diagram.</a:t>
            </a:r>
          </a:p>
          <a:p>
            <a:pPr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300" dirty="0" smtClean="0"/>
              <a:t>Write </a:t>
            </a:r>
            <a:r>
              <a:rPr lang="en-US" sz="2300" i="1" dirty="0"/>
              <a:t>y</a:t>
            </a:r>
            <a:r>
              <a:rPr lang="en-US" sz="2300" dirty="0"/>
              <a:t> in all the angles equal to 180 -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in each diagram.</a:t>
            </a:r>
          </a:p>
          <a:p>
            <a:pPr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300" dirty="0" smtClean="0"/>
              <a:t>Look </a:t>
            </a:r>
            <a:r>
              <a:rPr lang="en-US" sz="2300" dirty="0"/>
              <a:t>at your diagram for part </a:t>
            </a:r>
            <a:r>
              <a:rPr lang="en-US" sz="2300" b="1" dirty="0"/>
              <a:t>ii</a:t>
            </a:r>
            <a:r>
              <a:rPr lang="en-US" sz="2300" dirty="0"/>
              <a:t>. What properties of parallelograms are shown?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577" y="1660750"/>
            <a:ext cx="4547855" cy="162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307" y="1660750"/>
            <a:ext cx="2802731" cy="162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1196752"/>
            <a:ext cx="548640" cy="548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002" y="4828515"/>
            <a:ext cx="8442462" cy="16968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82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42950" algn="l"/>
                <a:tab pos="1600200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Pythagoras' theorem 1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742950" algn="l"/>
                <a:tab pos="1600200" algn="l"/>
              </a:tabLst>
            </a:pPr>
            <a:r>
              <a:rPr lang="en-US" sz="2800" dirty="0" smtClean="0"/>
              <a:t>Name the hypotenuse in each triangle.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884" y="2645332"/>
            <a:ext cx="1980221" cy="2221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528" y="2645333"/>
            <a:ext cx="1245344" cy="2223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15" y="2609292"/>
            <a:ext cx="1768016" cy="2257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5004048" y="3861048"/>
            <a:ext cx="504056" cy="933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251520" y="5140349"/>
            <a:ext cx="5204539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hypotenuse is the longest side and is opposite the right angle.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113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39608"/>
              </p:ext>
            </p:extLst>
          </p:nvPr>
        </p:nvGraphicFramePr>
        <p:xfrm>
          <a:off x="251518" y="1268760"/>
          <a:ext cx="8568952" cy="490550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3834428"/>
                <a:gridCol w="2592286"/>
              </a:tblGrid>
              <a:tr h="6331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know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08706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Derive and use the sum of angles in a triangle and in a quadrilateral.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Derive and use the fact that the exterior angle of a triangle is equal to the sum of the two opposite interior angles.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angle at which you hit a tennis ball affects its trajectory.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</a:tr>
              <a:tr h="523307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872">
                <a:tc gridSpan="3"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4949277"/>
            <a:ext cx="6696740" cy="11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72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4" cy="3620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hypotenuse of this right-angled triangle is labelled c. Copy and complete these steps to find the value of c.</a:t>
                </a:r>
              </a:p>
              <a:p>
                <a:pPr lvl="1"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c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:r>
                  <a:rPr lang="en-US" sz="2800" dirty="0" smtClean="0"/>
                  <a:t>8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+ __</a:t>
                </a:r>
                <a:r>
                  <a:rPr lang="en-US" sz="2800" baseline="30000" dirty="0" smtClean="0"/>
                  <a:t>2</a:t>
                </a:r>
                <a:endParaRPr lang="en-US" sz="2800" baseline="30000" dirty="0"/>
              </a:p>
              <a:p>
                <a:pPr lvl="1"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/>
                  <a:t>c</a:t>
                </a:r>
                <a:r>
                  <a:rPr lang="en-US" sz="2800" baseline="30000" dirty="0"/>
                  <a:t>2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:r>
                  <a:rPr lang="en-US" sz="2800" dirty="0" smtClean="0"/>
                  <a:t>_____</a:t>
                </a:r>
                <a:endParaRPr lang="en-US" sz="2800" dirty="0"/>
              </a:p>
              <a:p>
                <a:pPr lvl="1"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____</m:t>
                        </m:r>
                      </m:e>
                    </m:rad>
                  </m:oMath>
                </a14:m>
                <a:endParaRPr lang="en-US" sz="2800" dirty="0"/>
              </a:p>
              <a:p>
                <a:pPr lvl="1"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c = __ cm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4" cy="3620286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684" r="-11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16" name="Rectangle 15"/>
          <p:cNvSpPr/>
          <p:nvPr/>
        </p:nvSpPr>
        <p:spPr>
          <a:xfrm flipH="1">
            <a:off x="251520" y="5201905"/>
            <a:ext cx="5204539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 a right-angled triangle, the square of the hypotenuse is equal to the sum of the squares of the other two sides. This is Pythagoras' theorem.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2924944"/>
            <a:ext cx="2350741" cy="2137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3006895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0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3"/>
              <a:tabLst>
                <a:tab pos="742950" algn="l"/>
                <a:tab pos="1600200" algn="l"/>
              </a:tabLst>
            </a:pPr>
            <a:r>
              <a:rPr lang="en-US" sz="2500" dirty="0"/>
              <a:t>Calculate the length of </a:t>
            </a:r>
            <a:r>
              <a:rPr lang="en-US" sz="2500" b="1" i="1" dirty="0"/>
              <a:t>c</a:t>
            </a:r>
            <a:r>
              <a:rPr lang="en-US" sz="2500" dirty="0"/>
              <a:t> in these right-angled triangles Round your answer to 1 decimal place where necessary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16" name="Rectangle 15"/>
          <p:cNvSpPr/>
          <p:nvPr/>
        </p:nvSpPr>
        <p:spPr>
          <a:xfrm flipH="1">
            <a:off x="251520" y="5029726"/>
            <a:ext cx="5204539" cy="41549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same method as in 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251520" y="5517232"/>
            <a:ext cx="5204539" cy="10618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Q3b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Do not round before taking the square root. You should find the square root of 650.25.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73" y="2825224"/>
            <a:ext cx="5103172" cy="211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3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4" cy="4482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One of the shorter sides of this right-angled triangle is labelled </a:t>
                </a:r>
                <a:r>
                  <a:rPr lang="en-US" sz="2800" b="1" dirty="0" smtClean="0"/>
                  <a:t>b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r>
                  <a:rPr lang="en-US" sz="2800" dirty="0" smtClean="0"/>
                  <a:t>Copy </a:t>
                </a:r>
                <a:r>
                  <a:rPr lang="en-US" sz="2800" dirty="0"/>
                  <a:t>and complete these steps to find the value of </a:t>
                </a:r>
                <a:r>
                  <a:rPr lang="en-US" sz="2800" b="1" dirty="0"/>
                  <a:t>b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r>
                  <a:rPr lang="fr-FR" sz="2800" i="1" dirty="0"/>
                  <a:t>c</a:t>
                </a:r>
                <a:r>
                  <a:rPr lang="fr-FR" sz="2800" baseline="30000" dirty="0"/>
                  <a:t>2</a:t>
                </a:r>
                <a:r>
                  <a:rPr lang="fr-FR" sz="2800" dirty="0"/>
                  <a:t> = </a:t>
                </a:r>
                <a:r>
                  <a:rPr lang="fr-FR" sz="2800" i="1" dirty="0" smtClean="0"/>
                  <a:t>a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> </a:t>
                </a:r>
                <a:r>
                  <a:rPr lang="fr-FR" sz="2800" dirty="0"/>
                  <a:t>+ </a:t>
                </a:r>
                <a:r>
                  <a:rPr lang="fr-FR" sz="2800" i="1" dirty="0" smtClean="0"/>
                  <a:t>b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r>
                  <a:rPr lang="fr-FR" sz="2800" dirty="0" smtClean="0"/>
                  <a:t>10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> = __ 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> </a:t>
                </a:r>
                <a:r>
                  <a:rPr lang="fr-FR" sz="2800" dirty="0"/>
                  <a:t>+ </a:t>
                </a:r>
                <a:r>
                  <a:rPr lang="fr-FR" sz="2800" i="1" dirty="0" smtClean="0"/>
                  <a:t>b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> </a:t>
                </a:r>
                <a:br>
                  <a:rPr lang="fr-FR" sz="2800" dirty="0" smtClean="0"/>
                </a:br>
                <a:r>
                  <a:rPr lang="fr-FR" sz="2800" dirty="0" smtClean="0"/>
                  <a:t>100 </a:t>
                </a:r>
                <a:r>
                  <a:rPr lang="fr-FR" sz="2800" dirty="0"/>
                  <a:t>= </a:t>
                </a:r>
                <a:r>
                  <a:rPr lang="fr-FR" sz="2800" dirty="0" smtClean="0"/>
                  <a:t>___ + </a:t>
                </a:r>
                <a:r>
                  <a:rPr lang="fr-FR" sz="2800" i="1" dirty="0" smtClean="0"/>
                  <a:t>b</a:t>
                </a:r>
                <a:r>
                  <a:rPr lang="fr-FR" sz="2800" baseline="30000" dirty="0" smtClean="0"/>
                  <a:t>2</a:t>
                </a: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r>
                  <a:rPr lang="fr-FR" sz="2800" i="1" dirty="0" smtClean="0"/>
                  <a:t>b</a:t>
                </a:r>
                <a:r>
                  <a:rPr lang="fr-FR" sz="2800" dirty="0" smtClean="0"/>
                  <a:t> </a:t>
                </a:r>
                <a:r>
                  <a:rPr lang="fr-FR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___</m:t>
                        </m:r>
                      </m:e>
                    </m:rad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i="1" dirty="0" smtClean="0"/>
                  <a:t>b</a:t>
                </a:r>
                <a:r>
                  <a:rPr lang="fr-FR" sz="2800" dirty="0" smtClean="0"/>
                  <a:t> = ___ cm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4" cy="4482061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359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5643245"/>
            <a:ext cx="5204539" cy="95410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Pythagoras' theorem: </a:t>
            </a:r>
            <a:r>
              <a:rPr lang="pt-B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3429000"/>
            <a:ext cx="2160241" cy="20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67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742950" algn="l"/>
                <a:tab pos="1600200" algn="l"/>
              </a:tabLst>
            </a:pPr>
            <a:r>
              <a:rPr lang="en-US" sz="2800" dirty="0"/>
              <a:t>Calculate the length </a:t>
            </a:r>
            <a:r>
              <a:rPr lang="en-US" sz="2800" b="1" i="1" dirty="0"/>
              <a:t>x</a:t>
            </a:r>
            <a:r>
              <a:rPr lang="en-US" sz="2800" dirty="0"/>
              <a:t> in each right-angled triangle, correct to 2 </a:t>
            </a:r>
            <a:r>
              <a:rPr lang="en-US" sz="2800" dirty="0" err="1"/>
              <a:t>d.p.</a:t>
            </a:r>
            <a:r>
              <a:rPr lang="en-US" sz="2800" dirty="0"/>
              <a:t> where necessary.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6002124"/>
            <a:ext cx="5204539" cy="52322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answer</a:t>
            </a:r>
            <a:endParaRPr lang="en-US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83" y="3112122"/>
            <a:ext cx="2877557" cy="1869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3128182"/>
            <a:ext cx="2231181" cy="25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9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6"/>
              <a:tabLst>
                <a:tab pos="742950" algn="l"/>
                <a:tab pos="1600200" algn="l"/>
              </a:tabLst>
            </a:pPr>
            <a:r>
              <a:rPr lang="en-US" sz="2700" b="1" dirty="0">
                <a:solidFill>
                  <a:srgbClr val="FF0000"/>
                </a:solidFill>
              </a:rPr>
              <a:t>Reasoning</a:t>
            </a:r>
            <a:r>
              <a:rPr lang="en-US" sz="2700" dirty="0"/>
              <a:t> Aaron says, 'Triangle ABC is right-angled’. Is Aaron correct? Explain.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5027692"/>
            <a:ext cx="5204539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 is only right-angled if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longest side. Start: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	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...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602" y="2518694"/>
            <a:ext cx="3434375" cy="23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38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7"/>
              <a:tabLst>
                <a:tab pos="742950" algn="l"/>
                <a:tab pos="1600200" algn="l"/>
              </a:tabLst>
            </a:pPr>
            <a:r>
              <a:rPr lang="en-US" sz="2500" dirty="0"/>
              <a:t>Work out the value of </a:t>
            </a:r>
            <a:r>
              <a:rPr lang="en-US" sz="2500" b="1" i="1" dirty="0"/>
              <a:t>x</a:t>
            </a:r>
            <a:r>
              <a:rPr lang="en-US" sz="2500" dirty="0"/>
              <a:t> in each right-angled triangle. Give your answers in surd form.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5694347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Make sure any surds are in their simplest form.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874" y="2436905"/>
            <a:ext cx="2674188" cy="143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874" y="4027101"/>
            <a:ext cx="2674188" cy="1497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099" y="3151532"/>
            <a:ext cx="2297370" cy="1653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12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35643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42950" algn="l"/>
                <a:tab pos="1600200" algn="l"/>
              </a:tabLst>
            </a:pPr>
            <a:r>
              <a:rPr lang="en-US" sz="2500" b="1" dirty="0">
                <a:solidFill>
                  <a:srgbClr val="FF0000"/>
                </a:solidFill>
              </a:rPr>
              <a:t>Trigonometry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742950" algn="l"/>
                <a:tab pos="1600200" algn="l"/>
              </a:tabLst>
            </a:pPr>
            <a:r>
              <a:rPr lang="en-US" sz="2500" dirty="0" smtClean="0"/>
              <a:t>Sketch </a:t>
            </a:r>
            <a:r>
              <a:rPr lang="en-US" sz="2500" dirty="0"/>
              <a:t>these triangles and label the hypotenuse, opposite and adjacent sides.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70" y="3573016"/>
            <a:ext cx="2113880" cy="2988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029" y="1268760"/>
            <a:ext cx="1914211" cy="3119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327" y="4460736"/>
            <a:ext cx="2974695" cy="206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05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3" cy="547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Trigonometry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742950" algn="l"/>
                    <a:tab pos="1600200" algn="l"/>
                  </a:tabLst>
                </a:pPr>
                <a:r>
                  <a:rPr lang="en-US" sz="2400" dirty="0"/>
                  <a:t>Write sin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cos </a:t>
                </a:r>
                <a:r>
                  <a:rPr lang="en-US" sz="2400" i="1" dirty="0"/>
                  <a:t>x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and </a:t>
                </a:r>
                <a:r>
                  <a:rPr lang="en-US" sz="2400" dirty="0"/>
                  <a:t>tan </a:t>
                </a:r>
                <a:r>
                  <a:rPr lang="en-US" sz="2400" i="1" dirty="0"/>
                  <a:t>x</a:t>
                </a:r>
                <a:r>
                  <a:rPr lang="en-US" sz="2400" dirty="0"/>
                  <a:t> as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fractions </a:t>
                </a:r>
                <a:r>
                  <a:rPr lang="en-US" sz="2400" dirty="0"/>
                  <a:t>for this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triangle</a:t>
                </a:r>
                <a:r>
                  <a:rPr lang="en-US" sz="2400" dirty="0"/>
                  <a:t>. The first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one </a:t>
                </a:r>
                <a:r>
                  <a:rPr lang="en-US" sz="2400" dirty="0"/>
                  <a:t>has been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started </a:t>
                </a:r>
                <a:r>
                  <a:rPr lang="en-US" sz="2400" dirty="0"/>
                  <a:t>for you</a:t>
                </a:r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>sin </a:t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𝑜𝑝𝑝𝑜𝑠𝑖𝑡𝑒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h𝑦𝑝𝑜𝑡𝑒𝑛𝑢𝑠𝑒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742950" algn="l"/>
                    <a:tab pos="1600200" algn="l"/>
                  </a:tabLst>
                </a:pPr>
                <a:r>
                  <a:rPr lang="en-US" sz="2400" dirty="0"/>
                  <a:t>Use your calculator to find, correct to 2 decimal places </a:t>
                </a:r>
                <a:endParaRPr lang="en-US" sz="2400" dirty="0" smtClean="0"/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742950" algn="l"/>
                    <a:tab pos="1600200" algn="l"/>
                  </a:tabLst>
                </a:pPr>
                <a:r>
                  <a:rPr lang="en-US" sz="2400" dirty="0" smtClean="0"/>
                  <a:t>sin </a:t>
                </a:r>
                <a:r>
                  <a:rPr lang="en-US" sz="2400" dirty="0"/>
                  <a:t>22° 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tan 36° </a:t>
                </a:r>
                <a:endParaRPr lang="en-US" sz="2400" dirty="0" smtClean="0"/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742950" algn="l"/>
                    <a:tab pos="1600200" algn="l"/>
                  </a:tabLst>
                </a:pPr>
                <a:r>
                  <a:rPr lang="en-US" sz="2400" dirty="0" smtClean="0"/>
                  <a:t>cos </a:t>
                </a:r>
                <a:r>
                  <a:rPr lang="en-US" sz="2400" dirty="0"/>
                  <a:t>70° 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400" dirty="0" smtClean="0"/>
                  <a:t>  Tan 58</a:t>
                </a:r>
                <a:r>
                  <a:rPr lang="en-US" sz="2400" baseline="30000" dirty="0" smtClean="0"/>
                  <a:t>0</a:t>
                </a:r>
                <a:endParaRPr lang="en-US" sz="24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3" cy="5472204"/>
              </a:xfrm>
              <a:prstGeom prst="rect">
                <a:avLst/>
              </a:prstGeom>
              <a:blipFill rotWithShape="0">
                <a:blip r:embed="rId4"/>
                <a:stretch>
                  <a:fillRect l="-1738" t="-780" b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23753" y="4509120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SOH CAH TOA.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1898655" cy="230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013176"/>
            <a:ext cx="5486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856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3" cy="4842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742950" algn="l"/>
                    <a:tab pos="2857500" algn="l"/>
                  </a:tabLst>
                </a:pPr>
                <a:r>
                  <a:rPr lang="en-US" sz="2300" b="1" dirty="0" smtClean="0">
                    <a:solidFill>
                      <a:srgbClr val="FF0000"/>
                    </a:solidFill>
                  </a:rPr>
                  <a:t>Trigonometry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742950" algn="l"/>
                    <a:tab pos="2857500" algn="l"/>
                  </a:tabLst>
                </a:pPr>
                <a:r>
                  <a:rPr lang="en-US" sz="2300" dirty="0"/>
                  <a:t>Copy and complete. Use your calculator to find each angle to 1 decimal place, </a:t>
                </a:r>
                <a:endParaRPr lang="en-US" sz="2300" dirty="0" smtClean="0"/>
              </a:p>
              <a:p>
                <a:pPr marL="857250" lvl="1" indent="-4000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3028950" algn="l"/>
                  </a:tabLst>
                </a:pPr>
                <a:r>
                  <a:rPr lang="en-US" sz="2300" dirty="0" smtClean="0"/>
                  <a:t>tan </a:t>
                </a:r>
                <a:r>
                  <a:rPr lang="en-US" sz="2300" i="1" dirty="0" smtClean="0"/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0.345 </a:t>
                </a:r>
                <a:r>
                  <a:rPr lang="en-US" sz="2300" dirty="0" smtClean="0"/>
                  <a:t>	</a:t>
                </a:r>
                <a:r>
                  <a:rPr lang="en-US" sz="2300" i="1" dirty="0" smtClean="0"/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</a:t>
                </a:r>
                <a:r>
                  <a:rPr lang="en-US" sz="2300" dirty="0" smtClean="0"/>
                  <a:t>tan</a:t>
                </a:r>
                <a:r>
                  <a:rPr lang="en-US" sz="2300" baseline="30000" dirty="0" smtClean="0"/>
                  <a:t>-1</a:t>
                </a:r>
                <a:r>
                  <a:rPr lang="en-US" sz="2300" dirty="0" smtClean="0"/>
                  <a:t>(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/>
                  <a:t>)</a:t>
                </a:r>
                <a:endParaRPr lang="en-US" sz="2300" dirty="0"/>
              </a:p>
              <a:p>
                <a:pPr marL="857250" lvl="1" indent="-4000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3028950" algn="l"/>
                  </a:tabLst>
                </a:pPr>
                <a:r>
                  <a:rPr lang="en-US" sz="2300" dirty="0" smtClean="0"/>
                  <a:t>sin </a:t>
                </a:r>
                <a:r>
                  <a:rPr lang="el-GR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0.806 </a:t>
                </a:r>
                <a:r>
                  <a:rPr lang="en-US" sz="2300" dirty="0" smtClean="0"/>
                  <a:t>	</a:t>
                </a:r>
                <a:r>
                  <a:rPr lang="el-GR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 </a:t>
                </a:r>
                <a:r>
                  <a:rPr lang="en-US" sz="2300" dirty="0" smtClean="0"/>
                  <a:t>=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300" baseline="30000" dirty="0" smtClean="0"/>
                  <a:t>-1</a:t>
                </a:r>
                <a:r>
                  <a:rPr lang="en-US" sz="2300" dirty="0" smtClean="0"/>
                  <a:t>(0.806</a:t>
                </a:r>
                <a:r>
                  <a:rPr lang="en-US" sz="2300" dirty="0"/>
                  <a:t>)</a:t>
                </a:r>
              </a:p>
              <a:p>
                <a:pPr marL="857250" lvl="1" indent="-4000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3028950" algn="l"/>
                  </a:tabLst>
                </a:pPr>
                <a:r>
                  <a:rPr lang="en-US" sz="2300" dirty="0" smtClean="0"/>
                  <a:t>Cos </a:t>
                </a:r>
                <a:r>
                  <a:rPr lang="en-US" sz="2300" i="1" dirty="0" smtClean="0"/>
                  <a:t>y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0.7625 </a:t>
                </a:r>
                <a:r>
                  <a:rPr lang="en-US" sz="2300" dirty="0" smtClean="0"/>
                  <a:t>	</a:t>
                </a:r>
                <a:r>
                  <a:rPr lang="en-US" sz="2300" i="1" dirty="0" smtClean="0"/>
                  <a:t>y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</a:t>
                </a:r>
                <a:r>
                  <a:rPr lang="en-US" sz="2300" dirty="0" smtClean="0"/>
                  <a:t>cos</a:t>
                </a:r>
                <a:r>
                  <a:rPr lang="en-US" sz="2300" baseline="30000" dirty="0" smtClean="0"/>
                  <a:t>-1</a:t>
                </a:r>
                <a:r>
                  <a:rPr lang="en-US" sz="2300" dirty="0" smtClean="0"/>
                  <a:t>(</a:t>
                </a:r>
                <a:r>
                  <a:rPr lang="en-US" sz="2300" dirty="0"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/>
                  <a:t>)</a:t>
                </a:r>
                <a:endParaRPr lang="en-US" sz="2300" dirty="0"/>
              </a:p>
              <a:p>
                <a:pPr marL="857250" lvl="1" indent="-4000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3028950" algn="l"/>
                  </a:tabLst>
                </a:pPr>
                <a:r>
                  <a:rPr lang="en-US" sz="2300" dirty="0" smtClean="0"/>
                  <a:t>sin </a:t>
                </a:r>
                <a:r>
                  <a:rPr lang="en-US" sz="2300" i="1" dirty="0"/>
                  <a:t>a</a:t>
                </a:r>
                <a:r>
                  <a:rPr lang="en-US" sz="2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smtClean="0"/>
                  <a:t>	</a:t>
                </a:r>
                <a:r>
                  <a:rPr lang="en-US" sz="2300" i="1" dirty="0" smtClean="0"/>
                  <a:t>a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300" baseline="30000" dirty="0" smtClean="0">
                    <a:sym typeface="Wingdings" panose="05000000000000000000" pitchFamily="2" charset="2"/>
                  </a:rPr>
                  <a:t>-1</a:t>
                </a:r>
                <a:r>
                  <a:rPr lang="en-US" sz="23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/>
                  <a:t>)</a:t>
                </a:r>
              </a:p>
              <a:p>
                <a:pPr marL="857250" lvl="1" indent="-4000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3028950" algn="l"/>
                  </a:tabLst>
                </a:pPr>
                <a:r>
                  <a:rPr lang="en-US" sz="2300" dirty="0" smtClean="0"/>
                  <a:t>cos </a:t>
                </a:r>
                <a:r>
                  <a:rPr lang="en-US" sz="2300" i="1" dirty="0"/>
                  <a:t>b</a:t>
                </a:r>
                <a:r>
                  <a:rPr lang="en-US" sz="2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5.1</m:t>
                        </m:r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smtClean="0"/>
                  <a:t>	</a:t>
                </a:r>
                <a:r>
                  <a:rPr lang="en-US" sz="2300" i="1" dirty="0" smtClean="0"/>
                  <a:t>b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</a:t>
                </a:r>
                <a:r>
                  <a:rPr lang="en-US" sz="2300" dirty="0" smtClean="0"/>
                  <a:t>cos</a:t>
                </a:r>
                <a:r>
                  <a:rPr lang="en-US" sz="2300" baseline="30000" dirty="0" smtClean="0"/>
                  <a:t>-1</a:t>
                </a:r>
                <a:r>
                  <a:rPr lang="en-US" sz="2300" dirty="0" smtClean="0"/>
                  <a:t>(</a:t>
                </a:r>
                <a:r>
                  <a:rPr lang="en-US" sz="2300" dirty="0"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/>
                  <a:t>)</a:t>
                </a:r>
                <a:endParaRPr lang="en-US" sz="23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3" cy="4842351"/>
              </a:xfrm>
              <a:prstGeom prst="rect">
                <a:avLst/>
              </a:prstGeom>
              <a:blipFill rotWithShape="0">
                <a:blip r:embed="rId4"/>
                <a:stretch>
                  <a:fillRect l="-1622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00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3" cy="396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742950" algn="l"/>
                    <a:tab pos="1600200" algn="l"/>
                  </a:tabLst>
                </a:pPr>
                <a:r>
                  <a:rPr lang="en-US" sz="2400" dirty="0" smtClean="0"/>
                  <a:t>Sophie </a:t>
                </a:r>
                <a:r>
                  <a:rPr lang="en-US" sz="2400" dirty="0"/>
                  <a:t>is calculating the length of the side marked </a:t>
                </a:r>
                <a:r>
                  <a:rPr lang="en-US" sz="2400" b="1" i="1" dirty="0"/>
                  <a:t>x</a:t>
                </a:r>
                <a:r>
                  <a:rPr lang="en-US" sz="2400" dirty="0"/>
                  <a:t> in this </a:t>
                </a:r>
                <a:r>
                  <a:rPr lang="en-US" sz="2400" dirty="0" smtClean="0"/>
                  <a:t>triangle.</a:t>
                </a:r>
                <a:br>
                  <a:rPr lang="en-US" sz="2400" dirty="0" smtClean="0"/>
                </a:br>
                <a:r>
                  <a:rPr lang="en-US" sz="2400" dirty="0" smtClean="0"/>
                  <a:t>Copy </a:t>
                </a:r>
                <a:r>
                  <a:rPr lang="en-US" sz="2400" dirty="0"/>
                  <a:t>and complete her </a:t>
                </a:r>
                <a:r>
                  <a:rPr lang="en-US" sz="2400" dirty="0" smtClean="0"/>
                  <a:t>working.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SOH  CAH  TOA</a:t>
                </a:r>
                <a:endPara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>
                  <a:lnSpc>
                    <a:spcPts val="5000"/>
                  </a:lnSpc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tan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5000"/>
                  </a:lnSpc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tan 36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 lvl="1">
                  <a:buClr>
                    <a:srgbClr val="C00000"/>
                  </a:buClr>
                  <a:tabLst>
                    <a:tab pos="571500" algn="l"/>
                    <a:tab pos="160020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x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5x ___</a:t>
                </a:r>
              </a:p>
              <a:p>
                <a:pPr lvl="1">
                  <a:buClr>
                    <a:srgbClr val="C00000"/>
                  </a:buClr>
                  <a:tabLst>
                    <a:tab pos="571500" algn="l"/>
                    <a:tab pos="1600200" algn="l"/>
                  </a:tabLst>
                </a:pPr>
                <a:r>
                  <a:rPr lang="en-US" sz="24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= _______</a:t>
                </a:r>
                <a:endParaRPr lang="en-US" sz="2400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3" cy="3960058"/>
              </a:xfrm>
              <a:prstGeom prst="rect">
                <a:avLst/>
              </a:prstGeom>
              <a:blipFill rotWithShape="0">
                <a:blip r:embed="rId4"/>
                <a:stretch>
                  <a:fillRect l="-1506" t="-1077" r="-3013" b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5571237"/>
            <a:ext cx="5204539" cy="95410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Round your answer to 1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put in the units.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3401268"/>
            <a:ext cx="2515040" cy="20439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11760" y="2593018"/>
            <a:ext cx="1008112" cy="54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07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496349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300" dirty="0"/>
              <a:t>What is the size of any angle in an equilateral triangle?</a:t>
            </a:r>
          </a:p>
          <a:p>
            <a:pPr marL="401638" indent="-401638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300" dirty="0" smtClean="0"/>
              <a:t>An </a:t>
            </a:r>
            <a:r>
              <a:rPr lang="en-US" sz="2300" dirty="0"/>
              <a:t>isosceles triangle has one angle of 130</a:t>
            </a:r>
            <a:r>
              <a:rPr lang="en-US" sz="2300" dirty="0" smtClean="0"/>
              <a:t>°.</a:t>
            </a:r>
            <a:br>
              <a:rPr lang="en-US" sz="2300" dirty="0" smtClean="0"/>
            </a:br>
            <a:r>
              <a:rPr lang="en-US" sz="2300" dirty="0" smtClean="0"/>
              <a:t>What </a:t>
            </a:r>
            <a:r>
              <a:rPr lang="en-US" sz="2300" dirty="0"/>
              <a:t>are the sizes of the other two angles?</a:t>
            </a:r>
          </a:p>
          <a:p>
            <a:pPr marL="401638" indent="-401638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size of angle a. Give reasons for your answer.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198" y="4120628"/>
            <a:ext cx="3516145" cy="2476723"/>
          </a:xfrm>
          <a:prstGeom prst="rect">
            <a:avLst/>
          </a:prstGeom>
        </p:spPr>
      </p:pic>
      <p:sp>
        <p:nvSpPr>
          <p:cNvPr id="9" name="Flowchart: Delay 8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1021173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6"/>
              <a:tabLst>
                <a:tab pos="742950" algn="l"/>
                <a:tab pos="1600200" algn="l"/>
              </a:tabLst>
            </a:pPr>
            <a:r>
              <a:rPr lang="en-US" sz="2400" dirty="0"/>
              <a:t>Calculate the length of the side marked </a:t>
            </a:r>
            <a:r>
              <a:rPr lang="en-US" sz="2400" b="1" i="1" dirty="0"/>
              <a:t>x</a:t>
            </a:r>
            <a:r>
              <a:rPr lang="en-US" sz="2400" dirty="0"/>
              <a:t> in each triangle. Give your answers correct to 1 decimal place.</a:t>
            </a:r>
            <a:endParaRPr lang="en-US" sz="2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4653136"/>
            <a:ext cx="5204539" cy="186204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same method as in 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SOH CAH TOA. Underline the information you are given.</a:t>
            </a:r>
          </a:p>
          <a:p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ratio with two underlines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208" y="2780928"/>
            <a:ext cx="2747733" cy="157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2780928"/>
            <a:ext cx="2384965" cy="1575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22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1" y="1196752"/>
                <a:ext cx="5256583" cy="496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/>
                  <a:t>Calculate the size of angle x.</a:t>
                </a:r>
                <a:br>
                  <a:rPr lang="en-US" sz="2800" dirty="0" smtClean="0"/>
                </a:br>
                <a:r>
                  <a:rPr lang="en-US" sz="2800" dirty="0" smtClean="0"/>
                  <a:t>The </a:t>
                </a:r>
                <a:r>
                  <a:rPr lang="en-US" sz="2800" dirty="0"/>
                  <a:t>working has been started for </a:t>
                </a:r>
                <a:r>
                  <a:rPr lang="en-US" sz="2800" dirty="0" smtClean="0"/>
                  <a:t>you.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SOH 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CAH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TOA</a:t>
                </a:r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>
                  <a:lnSpc>
                    <a:spcPts val="5300"/>
                  </a:lnSpc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5300"/>
                  </a:lnSpc>
                  <a:buClr>
                    <a:srgbClr val="C00000"/>
                  </a:buClr>
                  <a:tabLst>
                    <a:tab pos="742950" algn="l"/>
                    <a:tab pos="1600200" algn="l"/>
                  </a:tabLst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cos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5300"/>
                  </a:lnSpc>
                  <a:buClr>
                    <a:srgbClr val="C00000"/>
                  </a:buClr>
                  <a:tabLst>
                    <a:tab pos="571500" algn="l"/>
                    <a:tab pos="1600200" algn="l"/>
                  </a:tabLst>
                </a:pP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x =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cos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-1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>
                  <a:lnSpc>
                    <a:spcPts val="5300"/>
                  </a:lnSpc>
                  <a:buClr>
                    <a:srgbClr val="C00000"/>
                  </a:buClr>
                  <a:tabLst>
                    <a:tab pos="571500" algn="l"/>
                    <a:tab pos="1600200" algn="l"/>
                  </a:tabLst>
                </a:pPr>
                <a:r>
                  <a:rPr lang="en-US" sz="28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=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___ 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0</a:t>
                </a:r>
                <a:endParaRPr lang="en-US" sz="2800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96752"/>
                <a:ext cx="5256583" cy="4965462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227" r="-2086" b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6093296"/>
            <a:ext cx="5204539" cy="44627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Round your answer to 1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9692" y="2822526"/>
            <a:ext cx="900100" cy="606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33" y="3501008"/>
            <a:ext cx="2423921" cy="21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9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8"/>
              <a:tabLst>
                <a:tab pos="742950" algn="l"/>
                <a:tab pos="1600200" algn="l"/>
              </a:tabLst>
            </a:pPr>
            <a:r>
              <a:rPr lang="en-US" sz="2800" dirty="0"/>
              <a:t>Calculate the size of angle ABC in this triangle. Give your answer correct to 0.1°.</a:t>
            </a:r>
            <a:endParaRPr lang="en-US" sz="28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5373216"/>
            <a:ext cx="5204539" cy="115416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Sketch triangle ABC.</a:t>
            </a:r>
          </a:p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angle ABC</a:t>
            </a:r>
          </a:p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the same method as in </a:t>
            </a:r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08" y="2603837"/>
            <a:ext cx="388820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34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189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9"/>
              <a:tabLst>
                <a:tab pos="742950" algn="l"/>
                <a:tab pos="1600200" algn="l"/>
              </a:tabLst>
            </a:pPr>
            <a:r>
              <a:rPr lang="en-US" sz="2400" dirty="0" smtClean="0"/>
              <a:t>Which angle in an angle of </a:t>
            </a:r>
            <a:r>
              <a:rPr lang="en-US" sz="2400" dirty="0"/>
              <a:t>elevation</a:t>
            </a:r>
            <a:r>
              <a:rPr lang="en-US" sz="2400" dirty="0" smtClean="0"/>
              <a:t>  and </a:t>
            </a:r>
            <a:br>
              <a:rPr lang="en-US" sz="2400" dirty="0" smtClean="0"/>
            </a:br>
            <a:r>
              <a:rPr lang="en-US" sz="2400" dirty="0" smtClean="0"/>
              <a:t>which is an </a:t>
            </a:r>
            <a:br>
              <a:rPr lang="en-US" sz="2400" dirty="0" smtClean="0"/>
            </a:br>
            <a:r>
              <a:rPr lang="en-US" sz="2400" dirty="0" smtClean="0"/>
              <a:t>angle of </a:t>
            </a:r>
            <a:br>
              <a:rPr lang="en-US" sz="2400" dirty="0" smtClean="0"/>
            </a:br>
            <a:r>
              <a:rPr lang="en-US" sz="2400" dirty="0" smtClean="0"/>
              <a:t>depression?</a:t>
            </a:r>
            <a:br>
              <a:rPr lang="en-US" sz="2400" dirty="0" smtClean="0"/>
            </a:br>
            <a:endParaRPr lang="en-US" sz="3200" dirty="0"/>
          </a:p>
          <a:p>
            <a:pPr marL="457200" lvl="4" indent="-457200">
              <a:buClr>
                <a:srgbClr val="C00000"/>
              </a:buClr>
              <a:buFont typeface="+mj-lt"/>
              <a:buAutoNum type="arabicPeriod" startAt="11"/>
              <a:tabLst>
                <a:tab pos="742950" algn="l"/>
                <a:tab pos="1600200" algn="l"/>
              </a:tabLst>
            </a:pPr>
            <a:r>
              <a:rPr lang="en-US" sz="2400" dirty="0"/>
              <a:t>Copy and complete this table. Leave your answers in surd form.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9" y="1700808"/>
            <a:ext cx="2664296" cy="1753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17732"/>
              </p:ext>
            </p:extLst>
          </p:nvPr>
        </p:nvGraphicFramePr>
        <p:xfrm>
          <a:off x="323526" y="4314408"/>
          <a:ext cx="5117106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2851"/>
                <a:gridCol w="852851"/>
                <a:gridCol w="852851"/>
                <a:gridCol w="852851"/>
                <a:gridCol w="852851"/>
                <a:gridCol w="852851"/>
              </a:tblGrid>
              <a:tr h="339240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2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2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2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 flipH="1">
            <a:off x="251520" y="6100990"/>
            <a:ext cx="5204539" cy="44627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Look back at Key point 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509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18911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Real / Problem-solving </a:t>
            </a:r>
            <a:r>
              <a:rPr lang="en-US" sz="2100" dirty="0"/>
              <a:t>From the top of a vertical cliff, </a:t>
            </a:r>
            <a:r>
              <a:rPr lang="en-US" sz="2100" b="1" dirty="0"/>
              <a:t>C</a:t>
            </a:r>
            <a:r>
              <a:rPr lang="en-US" sz="2100" dirty="0"/>
              <a:t>, a boat, </a:t>
            </a:r>
            <a:r>
              <a:rPr lang="en-US" sz="2100" b="1" dirty="0"/>
              <a:t>B</a:t>
            </a:r>
            <a:r>
              <a:rPr lang="en-US" sz="2100" dirty="0"/>
              <a:t>, can be seen out at sea. The cliff is 90 m high. The boat is 110 m from the base of the cliff, </a:t>
            </a:r>
            <a:endParaRPr lang="en-US" sz="2100" dirty="0" smtClean="0"/>
          </a:p>
          <a:p>
            <a:pPr marL="800100" lvl="1" indent="-3429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100" dirty="0" smtClean="0"/>
              <a:t>Copy </a:t>
            </a:r>
            <a:r>
              <a:rPr lang="en-US" sz="2100" dirty="0"/>
              <a:t>and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complete </a:t>
            </a:r>
            <a:r>
              <a:rPr lang="en-US" sz="2100" dirty="0"/>
              <a:t>the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diagram </a:t>
            </a:r>
            <a:r>
              <a:rPr lang="en-US" sz="2100" dirty="0"/>
              <a:t>to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show </a:t>
            </a:r>
            <a:r>
              <a:rPr lang="en-US" sz="2100" dirty="0"/>
              <a:t>the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information </a:t>
            </a:r>
            <a:br>
              <a:rPr lang="en-US" sz="2100" dirty="0" smtClean="0"/>
            </a:br>
            <a:r>
              <a:rPr lang="en-US" sz="2100" dirty="0" smtClean="0"/>
              <a:t>you are </a:t>
            </a:r>
            <a:r>
              <a:rPr lang="en-US" sz="2100" dirty="0"/>
              <a:t>given</a:t>
            </a:r>
            <a:r>
              <a:rPr lang="en-US" sz="2100" dirty="0" smtClean="0"/>
              <a:t>.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100" dirty="0"/>
              <a:t>What is the </a:t>
            </a:r>
            <a:r>
              <a:rPr lang="en-US" sz="2100" dirty="0" smtClean="0"/>
              <a:t>angle </a:t>
            </a:r>
            <a:r>
              <a:rPr lang="en-US" sz="2100" dirty="0"/>
              <a:t>of elevation of the cliff top from the boat? Give your answer correct to 1 decimal place.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Strengthen</a:t>
            </a:r>
            <a:endParaRPr lang="en-GB" sz="4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6077907"/>
            <a:ext cx="5204539" cy="49244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Q10b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Find the angle at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2564904"/>
            <a:ext cx="2664296" cy="18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03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30243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742950" algn="l"/>
                <a:tab pos="1600200" algn="l"/>
              </a:tabLst>
            </a:pPr>
            <a:r>
              <a:rPr lang="en-US" sz="2200" b="1" dirty="0">
                <a:solidFill>
                  <a:srgbClr val="FF0000"/>
                </a:solidFill>
              </a:rPr>
              <a:t>Problem-solving</a:t>
            </a:r>
            <a:r>
              <a:rPr lang="en-US" sz="2200" dirty="0"/>
              <a:t> A rectangle BCEF is constructed inside a regular hexagon ABCDEF. Work out the size of angle DEC</a:t>
            </a:r>
            <a:r>
              <a:rPr lang="en-US" sz="2200" dirty="0" smtClean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960" y="1251924"/>
            <a:ext cx="2142144" cy="2244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3645024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742950" algn="l"/>
                <a:tab pos="1600200" algn="l"/>
              </a:tabLst>
            </a:pPr>
            <a:r>
              <a:rPr lang="en-US" sz="2200" b="1" dirty="0">
                <a:solidFill>
                  <a:srgbClr val="FF0000"/>
                </a:solidFill>
              </a:rPr>
              <a:t>Problem-solving</a:t>
            </a:r>
            <a:r>
              <a:rPr lang="en-US" sz="2200" dirty="0"/>
              <a:t> </a:t>
            </a:r>
            <a:r>
              <a:rPr lang="en-US" sz="2200" dirty="0" smtClean="0"/>
              <a:t>Work </a:t>
            </a:r>
            <a:r>
              <a:rPr lang="en-US" sz="2200" dirty="0"/>
              <a:t>out the size of angle QSP. Give reasons for your working.</a:t>
            </a:r>
            <a:endParaRPr lang="en-US" sz="2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57886" y="4768561"/>
            <a:ext cx="4039872" cy="1817940"/>
            <a:chOff x="957886" y="4768561"/>
            <a:chExt cx="4039872" cy="1817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886" y="4768561"/>
              <a:ext cx="4039872" cy="18179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57886" y="4768561"/>
              <a:ext cx="805802" cy="748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1942" y="4776945"/>
              <a:ext cx="805802" cy="308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6236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05905" y="1327972"/>
            <a:ext cx="5130191" cy="3749954"/>
            <a:chOff x="3483872" y="1089031"/>
            <a:chExt cx="5264592" cy="3749954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3491880" y="1089031"/>
              <a:ext cx="5256584" cy="3749954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63889" y="1699664"/>
              <a:ext cx="5095139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200" dirty="0"/>
                <a:t>ABCDE is a </a:t>
              </a:r>
              <a:r>
                <a:rPr lang="en-US" sz="2200" dirty="0" smtClean="0"/>
                <a:t/>
              </a:r>
              <a:br>
                <a:rPr lang="en-US" sz="2200" dirty="0" smtClean="0"/>
              </a:br>
              <a:r>
                <a:rPr lang="en-US" sz="2200" dirty="0" smtClean="0"/>
                <a:t>regular </a:t>
              </a:r>
              <a:r>
                <a:rPr lang="en-US" sz="2200" dirty="0"/>
                <a:t>pentagon.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200" dirty="0"/>
                <a:t>BCF and EDF </a:t>
              </a:r>
              <a:r>
                <a:rPr lang="en-US" sz="2200" dirty="0" smtClean="0"/>
                <a:t/>
              </a:r>
              <a:br>
                <a:rPr lang="en-US" sz="2200" dirty="0" smtClean="0"/>
              </a:br>
              <a:r>
                <a:rPr lang="en-US" sz="2200" dirty="0" smtClean="0"/>
                <a:t>are </a:t>
              </a:r>
              <a:r>
                <a:rPr lang="en-US" sz="2200" dirty="0"/>
                <a:t>straight lines.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200" dirty="0"/>
                <a:t>Work out the size </a:t>
              </a:r>
              <a:r>
                <a:rPr lang="en-US" sz="2200" dirty="0" smtClean="0"/>
                <a:t/>
              </a:r>
              <a:br>
                <a:rPr lang="en-US" sz="2200" dirty="0" smtClean="0"/>
              </a:br>
              <a:r>
                <a:rPr lang="en-US" sz="2200" dirty="0" smtClean="0"/>
                <a:t>of </a:t>
              </a:r>
              <a:r>
                <a:rPr lang="en-US" sz="2200" dirty="0"/>
                <a:t>angle CFD.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200" dirty="0"/>
                <a:t>You must show how you got your answer. </a:t>
              </a:r>
              <a:r>
                <a:rPr lang="en-US" sz="2200" dirty="0" smtClean="0"/>
                <a:t>	</a:t>
              </a:r>
              <a:r>
                <a:rPr lang="en-US" sz="2200" b="1" dirty="0" smtClean="0"/>
                <a:t>(</a:t>
              </a:r>
              <a:r>
                <a:rPr lang="en-US" sz="2200" b="1" dirty="0"/>
                <a:t>3 marks)</a:t>
              </a:r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200" i="1" dirty="0"/>
                <a:t>June 2014, Q11, 1MA0/1H</a:t>
              </a:r>
              <a:endParaRPr lang="en-US" sz="2200" b="1" i="1" dirty="0"/>
            </a:p>
          </p:txBody>
        </p:sp>
      </p:grpSp>
      <p:sp>
        <p:nvSpPr>
          <p:cNvPr id="18" name="Rectangle 17"/>
          <p:cNvSpPr/>
          <p:nvPr/>
        </p:nvSpPr>
        <p:spPr>
          <a:xfrm flipH="1">
            <a:off x="251520" y="5417348"/>
            <a:ext cx="5176772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start by working out the size of the exterior angles of the pentagon.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92" y="1901571"/>
            <a:ext cx="2664296" cy="15350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403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05905" y="1327972"/>
            <a:ext cx="8446220" cy="3910226"/>
            <a:chOff x="3483872" y="1089031"/>
            <a:chExt cx="5256584" cy="3910226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3491880" y="1089031"/>
              <a:ext cx="5248575" cy="3910226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63889" y="1699664"/>
              <a:ext cx="5095139" cy="32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A BCD is a </a:t>
              </a:r>
              <a:r>
                <a:rPr lang="en-US" sz="2300" dirty="0" smtClean="0"/>
                <a:t/>
              </a:r>
              <a:br>
                <a:rPr lang="en-US" sz="2300" dirty="0" smtClean="0"/>
              </a:br>
              <a:r>
                <a:rPr lang="en-US" sz="2300" dirty="0" smtClean="0"/>
                <a:t>trapezium</a:t>
              </a:r>
              <a:r>
                <a:rPr lang="en-US" sz="2300" dirty="0"/>
                <a:t>.</a:t>
              </a:r>
              <a:br>
                <a:rPr lang="en-US" sz="2300" dirty="0"/>
              </a:br>
              <a:r>
                <a:rPr lang="en-US" sz="2300" dirty="0" smtClean="0"/>
                <a:t>AD </a:t>
              </a:r>
              <a:r>
                <a:rPr lang="en-US" sz="2300" dirty="0"/>
                <a:t>= 10 cm, </a:t>
              </a:r>
              <a:r>
                <a:rPr lang="en-US" sz="2300" dirty="0" smtClean="0"/>
                <a:t/>
              </a:r>
              <a:br>
                <a:rPr lang="en-US" sz="2300" dirty="0" smtClean="0"/>
              </a:br>
              <a:r>
                <a:rPr lang="en-US" sz="2300" dirty="0" smtClean="0"/>
                <a:t>AB </a:t>
              </a:r>
              <a:r>
                <a:rPr lang="en-US" sz="2300" dirty="0"/>
                <a:t>= 9 cm, </a:t>
              </a:r>
              <a:r>
                <a:rPr lang="en-US" sz="2300" dirty="0" smtClean="0"/>
                <a:t/>
              </a:r>
              <a:br>
                <a:rPr lang="en-US" sz="2300" dirty="0" smtClean="0"/>
              </a:br>
              <a:r>
                <a:rPr lang="en-US" sz="2300" dirty="0" smtClean="0"/>
                <a:t>DC </a:t>
              </a:r>
              <a:r>
                <a:rPr lang="en-US" sz="2300" dirty="0"/>
                <a:t>= 3 cm </a:t>
              </a:r>
              <a:endParaRPr lang="en-US" sz="23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 smtClean="0"/>
                <a:t>Angle </a:t>
              </a:r>
              <a:r>
                <a:rPr lang="en-US" sz="2300" dirty="0"/>
                <a:t>ABC = angle BCD = 90°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Calculate the length of AC.</a:t>
              </a:r>
            </a:p>
            <a:p>
              <a:pPr>
                <a:spcAft>
                  <a:spcPts val="0"/>
                </a:spcAft>
                <a:tabLst>
                  <a:tab pos="8001000" algn="r"/>
                </a:tabLst>
              </a:pPr>
              <a:r>
                <a:rPr lang="en-US" sz="2300" dirty="0"/>
                <a:t>Give your answer correct to 3 significant figures. </a:t>
              </a:r>
              <a:r>
                <a:rPr lang="en-US" sz="2300" dirty="0" smtClean="0"/>
                <a:t>	</a:t>
              </a:r>
              <a:r>
                <a:rPr lang="en-US" sz="2300" b="1" dirty="0" smtClean="0"/>
                <a:t>(</a:t>
              </a:r>
              <a:r>
                <a:rPr lang="en-US" sz="2300" b="1" dirty="0"/>
                <a:t>5 marks)</a:t>
              </a:r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i="1" dirty="0"/>
                <a:t>Nov 2012, </a:t>
              </a:r>
              <a:r>
                <a:rPr lang="en-US" sz="2300" i="1" dirty="0" smtClean="0"/>
                <a:t>Q15</a:t>
              </a:r>
              <a:r>
                <a:rPr lang="en-US" sz="2300" i="1" dirty="0"/>
                <a:t>, </a:t>
              </a:r>
              <a:r>
                <a:rPr lang="en-US" sz="2300" i="1" dirty="0" smtClean="0"/>
                <a:t>1MA0/2H</a:t>
              </a:r>
              <a:endParaRPr lang="en-US" sz="2300" b="1" i="1" dirty="0"/>
            </a:p>
          </p:txBody>
        </p:sp>
      </p:grpSp>
      <p:sp>
        <p:nvSpPr>
          <p:cNvPr id="18" name="Rectangle 17"/>
          <p:cNvSpPr/>
          <p:nvPr/>
        </p:nvSpPr>
        <p:spPr>
          <a:xfrm flipH="1">
            <a:off x="251519" y="5445224"/>
            <a:ext cx="8500603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the trapezium into a rectangle and a triangle and put on the sizes of the three sides of the triangle Calculate the length BC first.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96752"/>
            <a:ext cx="720080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1970560"/>
            <a:ext cx="4176315" cy="23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55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742950" algn="l"/>
                <a:tab pos="1600200" algn="l"/>
              </a:tabLst>
            </a:pPr>
            <a:r>
              <a:rPr lang="en-US" sz="2350" b="1" dirty="0">
                <a:solidFill>
                  <a:srgbClr val="FF0000"/>
                </a:solidFill>
              </a:rPr>
              <a:t>Problem-solving</a:t>
            </a:r>
            <a:r>
              <a:rPr lang="en-US" sz="2350" dirty="0"/>
              <a:t> A rectangular garden measures 25 m by 20 </a:t>
            </a:r>
            <a:r>
              <a:rPr lang="en-US" sz="2350" dirty="0" smtClean="0"/>
              <a:t>m.</a:t>
            </a:r>
            <a:br>
              <a:rPr lang="en-US" sz="2350" dirty="0" smtClean="0"/>
            </a:br>
            <a:r>
              <a:rPr lang="en-US" sz="2350" dirty="0" smtClean="0"/>
              <a:t>A </a:t>
            </a:r>
            <a:r>
              <a:rPr lang="en-US" sz="2350" dirty="0"/>
              <a:t>path is laid diagonally across the garden and along the whole of its perimeter. </a:t>
            </a:r>
            <a:r>
              <a:rPr lang="en-US" sz="2350" dirty="0" smtClean="0"/>
              <a:t/>
            </a:r>
            <a:br>
              <a:rPr lang="en-US" sz="2350" dirty="0" smtClean="0"/>
            </a:br>
            <a:r>
              <a:rPr lang="en-US" sz="2350" dirty="0" smtClean="0"/>
              <a:t>What </a:t>
            </a:r>
            <a:r>
              <a:rPr lang="en-US" sz="2350" dirty="0"/>
              <a:t>is the total length of the path?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742950" algn="l"/>
                <a:tab pos="1600200" algn="l"/>
              </a:tabLst>
            </a:pPr>
            <a:r>
              <a:rPr lang="en-US" sz="2350" b="1" dirty="0">
                <a:solidFill>
                  <a:srgbClr val="FF0000"/>
                </a:solidFill>
              </a:rPr>
              <a:t>Problem-solving</a:t>
            </a:r>
            <a:r>
              <a:rPr lang="en-US" sz="2350" dirty="0">
                <a:solidFill>
                  <a:srgbClr val="FF0000"/>
                </a:solidFill>
              </a:rPr>
              <a:t> </a:t>
            </a:r>
            <a:r>
              <a:rPr lang="en-US" sz="2350" dirty="0"/>
              <a:t>The ratio of the interior angles of a pentagon is 1:2:3:4:5. Work out the sizes of all five interior angles</a:t>
            </a:r>
            <a:r>
              <a:rPr lang="en-US" sz="2350" dirty="0" smtClean="0"/>
              <a:t>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742950" algn="l"/>
                <a:tab pos="1600200" algn="l"/>
              </a:tabLst>
            </a:pPr>
            <a:r>
              <a:rPr lang="en-US" sz="2350" b="1" dirty="0">
                <a:solidFill>
                  <a:srgbClr val="FF0000"/>
                </a:solidFill>
              </a:rPr>
              <a:t>Problem-solving</a:t>
            </a:r>
            <a:r>
              <a:rPr lang="en-US" sz="2350" dirty="0">
                <a:solidFill>
                  <a:srgbClr val="FF0000"/>
                </a:solidFill>
              </a:rPr>
              <a:t> </a:t>
            </a:r>
            <a:r>
              <a:rPr lang="en-US" sz="2350" dirty="0"/>
              <a:t>The exterior and interior angles of a regular polygon are in the ratio 1:2. How many sides does the polygon have?</a:t>
            </a:r>
            <a:endParaRPr lang="en-US" sz="235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48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742950" algn="l"/>
                <a:tab pos="1600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Problem-solving</a:t>
            </a:r>
            <a:r>
              <a:rPr lang="en-US" sz="2100" dirty="0"/>
              <a:t> The area of triangle ABC is 42 </a:t>
            </a:r>
            <a:r>
              <a:rPr lang="en-US" sz="2100" dirty="0" smtClean="0"/>
              <a:t>cm</a:t>
            </a:r>
            <a:r>
              <a:rPr lang="en-US" sz="2100" baseline="30000" dirty="0" smtClean="0"/>
              <a:t>2</a:t>
            </a:r>
            <a:r>
              <a:rPr lang="en-US" sz="2100" dirty="0"/>
              <a:t>.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100" dirty="0"/>
              <a:t>Calculate the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size </a:t>
            </a:r>
            <a:r>
              <a:rPr lang="en-US" sz="2100" dirty="0"/>
              <a:t>of angle </a:t>
            </a:r>
            <a:r>
              <a:rPr lang="en-US" sz="2100" b="1" i="1" dirty="0" smtClean="0"/>
              <a:t>x</a:t>
            </a:r>
            <a:r>
              <a:rPr lang="en-US" sz="2100" dirty="0" smtClean="0"/>
              <a:t>.</a:t>
            </a:r>
            <a:br>
              <a:rPr lang="en-US" sz="2100" dirty="0" smtClean="0"/>
            </a:br>
            <a:r>
              <a:rPr lang="en-US" sz="2100" dirty="0" smtClean="0"/>
              <a:t>Give </a:t>
            </a:r>
            <a:r>
              <a:rPr lang="en-US" sz="2100" dirty="0"/>
              <a:t>your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answer </a:t>
            </a:r>
            <a:r>
              <a:rPr lang="en-US" sz="2100" dirty="0"/>
              <a:t>correct to 1 decimal place.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742950" algn="l"/>
                <a:tab pos="1600200" algn="l"/>
              </a:tabLst>
            </a:pPr>
            <a:r>
              <a:rPr lang="en-US" sz="2100" b="1" dirty="0" smtClean="0">
                <a:solidFill>
                  <a:srgbClr val="FF0000"/>
                </a:solidFill>
              </a:rPr>
              <a:t>Reasoning</a:t>
            </a:r>
            <a:r>
              <a:rPr lang="en-US" sz="2100" dirty="0" smtClean="0"/>
              <a:t> </a:t>
            </a:r>
            <a:r>
              <a:rPr lang="en-US" sz="2100" dirty="0"/>
              <a:t>Sarah sees an </a:t>
            </a:r>
            <a:r>
              <a:rPr lang="en-US" sz="2100" dirty="0" err="1" smtClean="0"/>
              <a:t>aeroplane</a:t>
            </a:r>
            <a:r>
              <a:rPr lang="en-US" sz="2100" dirty="0" smtClean="0"/>
              <a:t>. </a:t>
            </a:r>
            <a:br>
              <a:rPr lang="en-US" sz="2100" dirty="0" smtClean="0"/>
            </a:br>
            <a:r>
              <a:rPr lang="en-US" sz="2100" dirty="0" smtClean="0"/>
              <a:t>She </a:t>
            </a:r>
            <a:r>
              <a:rPr lang="en-US" sz="2100" dirty="0"/>
              <a:t>estimates it is flying at a height of 56 000 </a:t>
            </a:r>
            <a:r>
              <a:rPr lang="en-US" sz="2100" dirty="0" smtClean="0"/>
              <a:t>feet. The </a:t>
            </a:r>
            <a:r>
              <a:rPr lang="en-US" sz="2100" dirty="0"/>
              <a:t>angle of elevation to the </a:t>
            </a:r>
            <a:r>
              <a:rPr lang="en-US" sz="2100" dirty="0" err="1"/>
              <a:t>aeroplane</a:t>
            </a:r>
            <a:r>
              <a:rPr lang="en-US" sz="2100" dirty="0"/>
              <a:t> is 49</a:t>
            </a:r>
            <a:r>
              <a:rPr lang="en-US" sz="2100" dirty="0" smtClean="0"/>
              <a:t>°.</a:t>
            </a:r>
            <a:br>
              <a:rPr lang="en-US" sz="2100" dirty="0" smtClean="0"/>
            </a:br>
            <a:r>
              <a:rPr lang="en-US" sz="2100" dirty="0" smtClean="0"/>
              <a:t>What </a:t>
            </a:r>
            <a:r>
              <a:rPr lang="en-US" sz="2100" dirty="0"/>
              <a:t>is the horizontal distance between Sarah and the plane? Give your answer correct to 3 sf.</a:t>
            </a:r>
            <a:endParaRPr lang="en-US" sz="21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175" y="1700808"/>
            <a:ext cx="2800929" cy="2155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47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3000" dirty="0"/>
              <a:t>ABC and CDE are straight lines. AE is parallel to BD. Work out the size </a:t>
            </a:r>
            <a:r>
              <a:rPr lang="en-US" sz="3000" dirty="0" smtClean="0"/>
              <a:t>of</a:t>
            </a:r>
            <a:endParaRPr lang="en-US" sz="30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000" dirty="0" smtClean="0"/>
              <a:t>ABD 	</a:t>
            </a:r>
            <a:r>
              <a:rPr lang="en-US" sz="3000" dirty="0" smtClean="0">
                <a:solidFill>
                  <a:srgbClr val="C00000"/>
                </a:solidFill>
              </a:rPr>
              <a:t>b.</a:t>
            </a:r>
            <a:r>
              <a:rPr lang="en-US" sz="3000" dirty="0" smtClean="0"/>
              <a:t>  BDC</a:t>
            </a:r>
            <a:endParaRPr lang="en-US" sz="3000" dirty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000" dirty="0" smtClean="0"/>
              <a:t>AEC 	</a:t>
            </a:r>
            <a:r>
              <a:rPr lang="en-US" sz="3000" dirty="0" smtClean="0">
                <a:solidFill>
                  <a:srgbClr val="C00000"/>
                </a:solidFill>
              </a:rPr>
              <a:t>d.</a:t>
            </a:r>
            <a:r>
              <a:rPr lang="en-US" sz="3000" dirty="0" smtClean="0"/>
              <a:t>  </a:t>
            </a:r>
            <a:r>
              <a:rPr lang="en-US" sz="3000" dirty="0"/>
              <a:t>ACE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26" y="3822799"/>
            <a:ext cx="5224778" cy="2601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859431"/>
            <a:ext cx="123915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1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300" dirty="0" smtClean="0"/>
              <a:t> 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42950" algn="l"/>
                <a:tab pos="1600200" algn="l"/>
              </a:tabLst>
            </a:pPr>
            <a:r>
              <a:rPr lang="en-US" sz="2300" dirty="0" smtClean="0"/>
              <a:t>Find </a:t>
            </a:r>
            <a:r>
              <a:rPr lang="en-US" sz="2300" dirty="0"/>
              <a:t>the length (to 2 </a:t>
            </a:r>
            <a:r>
              <a:rPr lang="en-US" sz="2300" dirty="0" err="1"/>
              <a:t>d.p.</a:t>
            </a:r>
            <a:r>
              <a:rPr lang="en-US" sz="2300" dirty="0"/>
              <a:t>) of </a:t>
            </a:r>
            <a:endParaRPr lang="en-US" sz="2300" dirty="0" smtClean="0"/>
          </a:p>
          <a:p>
            <a:pPr marL="1428750" lvl="2" indent="-514350">
              <a:buClr>
                <a:srgbClr val="C00000"/>
              </a:buClr>
              <a:buFont typeface="+mj-lt"/>
              <a:buAutoNum type="romanLcPeriod"/>
              <a:tabLst>
                <a:tab pos="742950" algn="l"/>
                <a:tab pos="1600200" algn="l"/>
              </a:tabLst>
            </a:pPr>
            <a:r>
              <a:rPr lang="en-US" sz="2300" dirty="0" smtClean="0"/>
              <a:t>AB 	</a:t>
            </a:r>
            <a:r>
              <a:rPr lang="en-US" sz="2300" dirty="0" smtClean="0">
                <a:solidFill>
                  <a:srgbClr val="C00000"/>
                </a:solidFill>
              </a:rPr>
              <a:t>ii.</a:t>
            </a:r>
            <a:r>
              <a:rPr lang="en-US" sz="2300" dirty="0" smtClean="0"/>
              <a:t>  </a:t>
            </a:r>
            <a:r>
              <a:rPr lang="en-US" sz="2300" dirty="0"/>
              <a:t>AC.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42950" algn="l"/>
                <a:tab pos="1600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perimeter of the triangle.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300" dirty="0" smtClean="0"/>
              <a:t>Problem-solving </a:t>
            </a:r>
            <a:r>
              <a:rPr lang="en-US" sz="2300" dirty="0"/>
              <a:t>In a right-angled triangle the shortest side is 4cm and the longest side is 8 cm.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300" dirty="0"/>
              <a:t>Work out the exact perimeter of the triangle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268760"/>
            <a:ext cx="332084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97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96752"/>
            <a:ext cx="52565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Clr>
                <a:srgbClr val="C00000"/>
              </a:buClr>
              <a:buFont typeface="+mj-lt"/>
              <a:buAutoNum type="arabicPeriod" startAt="10"/>
              <a:tabLst>
                <a:tab pos="742950" algn="l"/>
                <a:tab pos="1600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Problem-solving</a:t>
            </a:r>
            <a:r>
              <a:rPr lang="en-US" sz="2800" dirty="0"/>
              <a:t> The diagram shows a circle centre O. Angle OBA is 90</a:t>
            </a:r>
            <a:r>
              <a:rPr lang="en-US" sz="2800" dirty="0" smtClean="0"/>
              <a:t>°.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800" dirty="0" smtClean="0"/>
          </a:p>
          <a:p>
            <a:pPr marL="1085850"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800" dirty="0"/>
              <a:t>Work out the radius of the circle, </a:t>
            </a:r>
            <a:endParaRPr lang="en-US" sz="2800" dirty="0" smtClean="0"/>
          </a:p>
          <a:p>
            <a:pPr marL="1085850"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</a:tabLst>
            </a:pPr>
            <a:r>
              <a:rPr lang="en-US" sz="2800" dirty="0" smtClean="0"/>
              <a:t>Work </a:t>
            </a:r>
            <a:r>
              <a:rPr lang="en-US" sz="2800" dirty="0"/>
              <a:t>out angle OCB.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Extend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5" y="2599233"/>
            <a:ext cx="4636575" cy="25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05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93139"/>
              </p:ext>
            </p:extLst>
          </p:nvPr>
        </p:nvGraphicFramePr>
        <p:xfrm>
          <a:off x="251518" y="1268761"/>
          <a:ext cx="8568952" cy="53220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Knowledge Check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45920"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570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angle marked x is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the </a:t>
                      </a: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interior angle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angle marked y is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the </a:t>
                      </a: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exterior angle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+ y = 180° (angles on a straight line add up to 180°)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any polygon, interior angle + exterior angle = 180°.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exterior angle of a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triangle is equal to the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the interior angles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other two vertices.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 d = angle a + angle b</a:t>
                      </a:r>
                    </a:p>
                  </a:txBody>
                  <a:tcPr marR="1645920"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7290" y="3140968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/>
              <a:t>5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7292" y="4222829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19672" y="4510861"/>
            <a:ext cx="59017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7290" y="5949280"/>
            <a:ext cx="13131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Lesson 5.1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39444" y="6381328"/>
            <a:ext cx="3267846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1844824"/>
            <a:ext cx="2877362" cy="13761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732240" y="3429000"/>
            <a:ext cx="78913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444" y="4797152"/>
            <a:ext cx="2420788" cy="15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7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97647"/>
              </p:ext>
            </p:extLst>
          </p:nvPr>
        </p:nvGraphicFramePr>
        <p:xfrm>
          <a:off x="251518" y="1196752"/>
          <a:ext cx="8568952" cy="53815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99924">
                <a:tc>
                  <a:txBody>
                    <a:bodyPr/>
                    <a:lstStyle/>
                    <a:p>
                      <a:r>
                        <a:rPr lang="en-US" sz="249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Knowledge Check</a:t>
                      </a:r>
                      <a:endParaRPr lang="en-US" sz="249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45920"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8162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sum of the interior angles of a polygon </a:t>
                      </a:r>
                      <a:b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US" sz="249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sides = (</a:t>
                      </a:r>
                      <a:r>
                        <a:rPr lang="en-US" sz="249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- 2) x 180°.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sum of the exterior angles of a polygon is always 360°.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exterior angle of a regular </a:t>
                      </a:r>
                      <a:r>
                        <a:rPr lang="en-US" sz="249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-sided polygon is.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right-angled triangle the longest side is called the </a:t>
                      </a:r>
                      <a:r>
                        <a:rPr lang="en-US" sz="249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hypotenuse</a:t>
                      </a:r>
                      <a:r>
                        <a:rPr lang="en-US" sz="249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is opposite the right angle.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Pythagoras' theorem states that in a right-angled triangle, the square of the </a:t>
                      </a:r>
                      <a:b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hypotenuse is equal to the </a:t>
                      </a:r>
                      <a:b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the squares of the </a:t>
                      </a:r>
                      <a:b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two sides.</a:t>
                      </a:r>
                      <a:r>
                        <a:rPr lang="en-US" sz="249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9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a</a:t>
                      </a:r>
                      <a:r>
                        <a:rPr lang="en-US" sz="249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b</a:t>
                      </a:r>
                      <a:r>
                        <a:rPr lang="en-US" sz="249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9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R="1645920"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7292" y="199058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7292" y="2780928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83768" y="3068960"/>
            <a:ext cx="5037604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7290" y="5879013"/>
            <a:ext cx="13131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Lesson 5.4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21317" y="6311061"/>
            <a:ext cx="298597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72002" y="2278613"/>
            <a:ext cx="294937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07292" y="3934797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945306" y="3068960"/>
            <a:ext cx="561984" cy="3582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660232" y="4221088"/>
            <a:ext cx="86114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317" y="4915590"/>
            <a:ext cx="1715359" cy="13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7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441379"/>
                  </p:ext>
                </p:extLst>
              </p:nvPr>
            </p:nvGraphicFramePr>
            <p:xfrm>
              <a:off x="251518" y="1196752"/>
              <a:ext cx="8568952" cy="544206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99924">
                    <a:tc>
                      <a:txBody>
                        <a:bodyPr/>
                        <a:lstStyle/>
                        <a:p>
                          <a:r>
                            <a:rPr lang="en-US" sz="2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 Knowledge Check</a:t>
                          </a:r>
                          <a:endParaRPr lang="en-US" sz="22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R="1645920"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881626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triangle with sides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where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the longest side, is right-angled only if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2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2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2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a right-angled triangle,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side opposite the angle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called the</a:t>
                          </a:r>
                          <a:r>
                            <a:rPr lang="en-US" sz="2200" b="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opposite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side next to the angle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called the </a:t>
                          </a:r>
                          <a:r>
                            <a:rPr lang="en-US" sz="22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adjacent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</a:t>
                          </a:r>
                          <a:r>
                            <a:rPr lang="en-US" sz="22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sine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angle </a:t>
                          </a: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the ratio of the opposite side to the hypotenuse, sin </a:t>
                          </a: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𝑜𝑝𝑝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h𝑦𝑝</m:t>
                                  </m:r>
                                </m:den>
                              </m:f>
                            </m:oMath>
                          </a14:m>
                          <a:endParaRPr lang="en-US" sz="2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</a:t>
                          </a:r>
                          <a:r>
                            <a:rPr lang="en-US" sz="22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cosine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angle </a:t>
                          </a: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the ratio of the adjacent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side to the hypotenuse, cos </a:t>
                          </a: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𝑎𝑑𝑗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h𝑦𝑝</m:t>
                                  </m:r>
                                </m:den>
                              </m:f>
                            </m:oMath>
                          </a14:m>
                          <a:endParaRPr lang="en-US" sz="2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</a:t>
                          </a:r>
                          <a:r>
                            <a:rPr lang="en-US" sz="22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tangent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angle 8 is the ratio of the opposite side to the adjacent side, tan </a:t>
                          </a:r>
                          <a:r>
                            <a:rPr lang="el-GR" sz="2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𝑜𝑝𝑝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𝑎𝑑𝑗</m:t>
                                  </m:r>
                                </m:den>
                              </m:f>
                            </m:oMath>
                          </a14:m>
                          <a:endParaRPr lang="en-US" sz="2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R="1645920"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441379"/>
                  </p:ext>
                </p:extLst>
              </p:nvPr>
            </p:nvGraphicFramePr>
            <p:xfrm>
              <a:off x="251518" y="1196752"/>
              <a:ext cx="8568952" cy="544206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99924">
                    <a:tc>
                      <a:txBody>
                        <a:bodyPr/>
                        <a:lstStyle/>
                        <a:p>
                          <a:r>
                            <a:rPr lang="en-US" sz="2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 </a:t>
                          </a:r>
                          <a:r>
                            <a:rPr lang="en-US" sz="2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Knowledge Check</a:t>
                          </a:r>
                          <a:endParaRPr lang="en-US" sz="22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R="1645920"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94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645920"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" t="-10468" r="-498" b="-9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7507292" y="1774557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7292" y="3789040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5.4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4077072"/>
            <a:ext cx="381346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7290" y="4797152"/>
            <a:ext cx="13131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Lesson 5.6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067944" y="4651395"/>
            <a:ext cx="3439348" cy="43378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60232" y="2062589"/>
            <a:ext cx="86114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07" y="2420888"/>
            <a:ext cx="2404941" cy="163356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4932040" y="5085184"/>
            <a:ext cx="2575250" cy="3582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45306" y="5085184"/>
            <a:ext cx="561984" cy="86409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23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115655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0139"/>
              </p:ext>
            </p:extLst>
          </p:nvPr>
        </p:nvGraphicFramePr>
        <p:xfrm>
          <a:off x="251518" y="1196752"/>
          <a:ext cx="8568952" cy="53815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99924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Knowledge Check</a:t>
                      </a:r>
                      <a:endParaRPr lang="en-US" sz="2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8162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use sin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cos-1 or tan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your calculator to find an angle when you know its sin, cos or tan.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 of elevation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the angle measured upwards from the horizontal. The </a:t>
                      </a: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 of depression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the angle measured downwards from the horizontal.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endParaRPr lang="en-US" sz="2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7292" y="1774557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7292" y="2492896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5.6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6176" y="2852936"/>
            <a:ext cx="1365196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90802" y="2062589"/>
            <a:ext cx="43057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3645024"/>
            <a:ext cx="3375781" cy="28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32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34972"/>
              </p:ext>
            </p:extLst>
          </p:nvPr>
        </p:nvGraphicFramePr>
        <p:xfrm>
          <a:off x="251518" y="1264715"/>
          <a:ext cx="8568952" cy="526062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605847">
                <a:tc>
                  <a:txBody>
                    <a:bodyPr/>
                    <a:lstStyle/>
                    <a:p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Knowledge Check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20549">
                <a:tc>
                  <a:txBody>
                    <a:bodyPr/>
                    <a:lstStyle/>
                    <a:p>
                      <a:pPr marL="628650" marR="0" lvl="0" indent="-628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3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sine, cosine and tangent of some angles may be written exactly...</a:t>
                      </a:r>
                      <a:r>
                        <a:rPr lang="en-US" sz="3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3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3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74245" y="1990581"/>
            <a:ext cx="143821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Mastery </a:t>
            </a:r>
            <a:br>
              <a:rPr lang="en-US" sz="2000" dirty="0" smtClean="0"/>
            </a:br>
            <a:r>
              <a:rPr lang="en-US" sz="2000" dirty="0" smtClean="0"/>
              <a:t>Lesson 5.7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45306" y="2278614"/>
            <a:ext cx="505536" cy="3136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7462149"/>
                  </p:ext>
                </p:extLst>
              </p:nvPr>
            </p:nvGraphicFramePr>
            <p:xfrm>
              <a:off x="323528" y="3356992"/>
              <a:ext cx="8496944" cy="3120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236"/>
                    <a:gridCol w="1404156"/>
                    <a:gridCol w="1296144"/>
                    <a:gridCol w="1296144"/>
                    <a:gridCol w="1224136"/>
                    <a:gridCol w="1152128"/>
                  </a:tblGrid>
                  <a:tr h="33924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2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2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½</a:t>
                          </a:r>
                          <a:r>
                            <a:rPr lang="en-US" sz="2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½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7462149"/>
                  </p:ext>
                </p:extLst>
              </p:nvPr>
            </p:nvGraphicFramePr>
            <p:xfrm>
              <a:off x="323528" y="3356992"/>
              <a:ext cx="8496944" cy="3120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236"/>
                    <a:gridCol w="1404156"/>
                    <a:gridCol w="1296144"/>
                    <a:gridCol w="1296144"/>
                    <a:gridCol w="1224136"/>
                    <a:gridCol w="115212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4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2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2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85972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½</a:t>
                          </a:r>
                          <a:r>
                            <a:rPr lang="en-US" sz="2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72300" t="-57447" r="-284038" b="-212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74057" t="-57447" r="-185377" b="-212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4500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52174" t="-142308" r="-35565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72300" t="-142308" r="-284038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½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858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52174" t="-268085" r="-355652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74057" t="-268085" r="-18537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8925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Knowledge Check</a:t>
            </a:r>
            <a:endParaRPr lang="en-GB" sz="4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69997"/>
              </p:ext>
            </p:extLst>
          </p:nvPr>
        </p:nvGraphicFramePr>
        <p:xfrm>
          <a:off x="251518" y="1196752"/>
          <a:ext cx="8568952" cy="53815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99924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Knowledge Check</a:t>
                      </a:r>
                      <a:endParaRPr lang="en-US" sz="2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81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None/>
                        <a:tabLst/>
                        <a:defRPr/>
                      </a:pP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64592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27584" y="3832314"/>
            <a:ext cx="288032" cy="316766"/>
            <a:chOff x="7452320" y="8037512"/>
            <a:chExt cx="360040" cy="345500"/>
          </a:xfrm>
        </p:grpSpPr>
        <p:sp>
          <p:nvSpPr>
            <p:cNvPr id="4" name="Rectangle 3"/>
            <p:cNvSpPr/>
            <p:nvPr/>
          </p:nvSpPr>
          <p:spPr>
            <a:xfrm>
              <a:off x="7452320" y="8166988"/>
              <a:ext cx="216024" cy="216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452320" y="8037512"/>
              <a:ext cx="0" cy="3392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452320" y="8376713"/>
              <a:ext cx="360040" cy="6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51515" y="1724610"/>
            <a:ext cx="79928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Times New Roman" panose="02020603050405020304" pitchFamily="18" charset="0"/>
              <a:buChar char="►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'Notation' means symbols. Mathematics uses a lot of notations. For example: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is equal to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means degrees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means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right angle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Times New Roman" panose="02020603050405020304" pitchFamily="18" charset="0"/>
              <a:buChar char="►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at this unit. Write a list of all the maths notation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used. Why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this notation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important? Could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questions in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understanding the maths notation?</a:t>
            </a:r>
          </a:p>
        </p:txBody>
      </p:sp>
      <p:sp>
        <p:nvSpPr>
          <p:cNvPr id="23" name="Flowchart: Delay 22"/>
          <p:cNvSpPr/>
          <p:nvPr/>
        </p:nvSpPr>
        <p:spPr>
          <a:xfrm flipH="1">
            <a:off x="8388424" y="1772816"/>
            <a:ext cx="437100" cy="4824536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289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1999633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>
                <a:tab pos="5257800" algn="r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ABCDEFGHI is a regular nonagon.</a:t>
            </a:r>
          </a:p>
          <a:p>
            <a:pPr marL="742950" lvl="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lphaLcPeriod"/>
              <a:tabLst>
                <a:tab pos="5257800" algn="r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sum of the interior angles?</a:t>
            </a:r>
          </a:p>
          <a:p>
            <a:pPr marL="742950" lvl="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lphaLcPeriod"/>
              <a:tabLst>
                <a:tab pos="5257800" algn="r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out the size of angle HIJ.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marks)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82796"/>
              </p:ext>
            </p:extLst>
          </p:nvPr>
        </p:nvGraphicFramePr>
        <p:xfrm>
          <a:off x="251518" y="1196752"/>
          <a:ext cx="8568952" cy="701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032450"/>
                <a:gridCol w="453650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Test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6A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how you did oil your Student Progression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20436" y="1916832"/>
            <a:ext cx="3200036" cy="4608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5620436" y="5530006"/>
            <a:ext cx="317261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</a:p>
        </p:txBody>
      </p:sp>
      <p:sp>
        <p:nvSpPr>
          <p:cNvPr id="11" name="Round Same Side Corner Rectangle 10">
            <a:hlinkClick r:id="rId3" action="ppaction://hlinkpres?slideindex=1&amp;slidetitle="/>
          </p:cNvPr>
          <p:cNvSpPr/>
          <p:nvPr/>
        </p:nvSpPr>
        <p:spPr>
          <a:xfrm>
            <a:off x="6921825" y="695546"/>
            <a:ext cx="697992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157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5486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85" y="3933056"/>
            <a:ext cx="3014448" cy="26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4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2"/>
              <a:tabLst>
                <a:tab pos="5257800" algn="r"/>
              </a:tabLst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right-angled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triangle.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12.3 cm RQ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6.4cm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PQ.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correct to 2 decimal places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marks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420" y="3966752"/>
            <a:ext cx="5210776" cy="2605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12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Reasoning</a:t>
            </a:r>
            <a:r>
              <a:rPr lang="en-US" sz="2000" dirty="0"/>
              <a:t> ABCD is a parallelogram</a:t>
            </a:r>
            <a:r>
              <a:rPr lang="en-US" sz="2000" dirty="0" smtClean="0"/>
              <a:t>.</a:t>
            </a:r>
          </a:p>
          <a:p>
            <a:pPr marL="804863" lvl="1" indent="-4032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Copy </a:t>
            </a:r>
            <a:r>
              <a:rPr lang="en-US" sz="2000" dirty="0"/>
              <a:t>the parallelogram and extend each side</a:t>
            </a:r>
            <a:r>
              <a:rPr lang="en-US" sz="2000" dirty="0" smtClean="0"/>
              <a:t>.</a:t>
            </a:r>
            <a:endParaRPr lang="en-US" sz="2000" dirty="0"/>
          </a:p>
          <a:p>
            <a:pPr marL="804863" lvl="1" indent="-4032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Work </a:t>
            </a:r>
            <a:r>
              <a:rPr lang="en-US" sz="2000" dirty="0"/>
              <a:t>out the other angles in the parallelogram</a:t>
            </a:r>
            <a:r>
              <a:rPr lang="en-US" sz="2000" dirty="0" smtClean="0"/>
              <a:t>.</a:t>
            </a:r>
            <a:endParaRPr lang="en-US" sz="2000" dirty="0"/>
          </a:p>
          <a:p>
            <a:pPr marL="804863" lvl="1" indent="-4032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What </a:t>
            </a:r>
            <a:r>
              <a:rPr lang="en-US" sz="2000" dirty="0"/>
              <a:t>do you notice about the opposite angles</a:t>
            </a:r>
            <a:r>
              <a:rPr lang="en-US" sz="2000" dirty="0" smtClean="0"/>
              <a:t>?</a:t>
            </a:r>
            <a:endParaRPr lang="en-US" sz="2000" dirty="0"/>
          </a:p>
          <a:p>
            <a:pPr marL="804863" lvl="1" indent="-4032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Repeat </a:t>
            </a:r>
            <a:r>
              <a:rPr lang="en-US" sz="2000" dirty="0"/>
              <a:t>with different </a:t>
            </a:r>
            <a:r>
              <a:rPr lang="en-US" sz="2000" dirty="0" smtClean="0"/>
              <a:t>parallelograms.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your observation in part </a:t>
            </a:r>
            <a:r>
              <a:rPr lang="en-US" sz="2000" b="1" dirty="0"/>
              <a:t>c</a:t>
            </a:r>
            <a:r>
              <a:rPr lang="en-US" sz="2000" dirty="0"/>
              <a:t> still true? </a:t>
            </a:r>
          </a:p>
          <a:p>
            <a:pPr marL="804863" lvl="1" indent="-403225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Reflect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What property of parallelograms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have </a:t>
            </a:r>
            <a:r>
              <a:rPr lang="en-US" sz="2000" dirty="0"/>
              <a:t>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shown</a:t>
            </a:r>
            <a:r>
              <a:rPr lang="en-US" sz="2000" dirty="0"/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185" y="4425304"/>
            <a:ext cx="2524919" cy="21209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5509681"/>
            <a:ext cx="2620055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Line BA is parallel to CD. Line CB is parallel to DA.</a:t>
            </a:r>
          </a:p>
        </p:txBody>
      </p:sp>
    </p:spTree>
    <p:extLst>
      <p:ext uri="{BB962C8B-B14F-4D97-AF65-F5344CB8AC3E}">
        <p14:creationId xmlns:p14="http://schemas.microsoft.com/office/powerpoint/2010/main" val="13726883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tabLst>
                <a:tab pos="5257800" algn="r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ABC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DEF are straight lines. AC is parallel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value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 Give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your answer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50" y="4221088"/>
            <a:ext cx="5052646" cy="23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4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4"/>
              <a:tabLst>
                <a:tab pos="5257800" algn="r"/>
              </a:tabLst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ABC and DEFG are straight lines.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parallel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DG.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any triangle is 180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°.	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marks)</a:t>
            </a:r>
            <a:b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4"/>
              <a:tabLst>
                <a:tab pos="5257800" algn="r"/>
              </a:tabLst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value of </a:t>
            </a:r>
          </a:p>
          <a:p>
            <a:pPr marL="9144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lphaLcPeriod"/>
              <a:tabLst>
                <a:tab pos="2971800" algn="l"/>
                <a:tab pos="5257800" algn="r"/>
              </a:tabLst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 0°	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lphaLcPeriod" startAt="3"/>
              <a:tabLst>
                <a:tab pos="2971800" algn="l"/>
                <a:tab pos="5257800" algn="r"/>
              </a:tabLst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  <a:p>
            <a:pPr marL="9144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lphaLcPeriod" startAt="5"/>
              <a:tabLst>
                <a:tab pos="5257800" algn="r"/>
              </a:tabLst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	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marks)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709" y="3212976"/>
            <a:ext cx="4140869" cy="161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8691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7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6"/>
              <a:tabLst>
                <a:tab pos="5257800" algn="r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 is a right-angled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triangle.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5.4 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7.6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angle marked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correct to 1 decimal place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6"/>
              <a:tabLst>
                <a:tab pos="5257800" algn="r"/>
              </a:tabLs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-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a skate ramp with 2 metres of wood. She wants the vertical height of the ramp to be 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angle of elevation need to be?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marks)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08210" y="3205134"/>
            <a:ext cx="2871196" cy="1584106"/>
            <a:chOff x="1408210" y="3205134"/>
            <a:chExt cx="2871196" cy="15841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8210" y="3205134"/>
              <a:ext cx="2871196" cy="158410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35896" y="3212976"/>
              <a:ext cx="288032" cy="216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z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5132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8"/>
              <a:tabLst>
                <a:tab pos="5257800" algn="r"/>
              </a:tabLs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 is sighted from the top of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lighthouse.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of depression from the lighthouse to the ship is 45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top of the lighthouse directly to the ship is 4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horizontal distance of the ship from the bottom 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lighthouse.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correct to 2 decimal places.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marks)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8"/>
              <a:tabLst>
                <a:tab pos="5257800" algn="r"/>
              </a:tabLs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-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lawn has a diagonal path running across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lawn is 10m wide and 15 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length 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 in surd form.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marks)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6085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6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9512" y="1125319"/>
            <a:ext cx="532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>
                <a:tab pos="5257800" algn="r"/>
              </a:tabLs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Times New Roman" panose="02020603050405020304" pitchFamily="18" charset="0"/>
              <a:buChar char="►"/>
              <a:tabLst>
                <a:tab pos="5257800" algn="r"/>
              </a:tabLst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gives the best answer? Explain.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5905" y="2204864"/>
            <a:ext cx="5130191" cy="4320481"/>
            <a:chOff x="3483872" y="1089031"/>
            <a:chExt cx="5264592" cy="4320481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2"/>
              <a:ext cx="5256584" cy="4320480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63889" y="1666250"/>
              <a:ext cx="509513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ABC is a right-angled triangle.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BC = 3.5cm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Angle ABC = 90° and angle BAC = 65° Calculate the length of AC.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 smtClean="0"/>
                <a:t>Give your answer correct to 2 decimal places.	</a:t>
              </a:r>
              <a:r>
                <a:rPr lang="en-US" sz="2100" i="1" dirty="0" smtClean="0"/>
                <a:t>(3 marks)</a:t>
              </a:r>
              <a:endParaRPr lang="en-US" sz="2100" b="1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00536" y="4869160"/>
            <a:ext cx="3171138" cy="1633611"/>
            <a:chOff x="1200536" y="4869160"/>
            <a:chExt cx="3171138" cy="16336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0536" y="4869160"/>
              <a:ext cx="3171138" cy="16336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6031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65</a:t>
              </a:r>
              <a:r>
                <a:rPr lang="en-US" sz="1200" baseline="30000" dirty="0" smtClean="0"/>
                <a:t>0</a:t>
              </a:r>
              <a:endParaRPr lang="en-US" sz="1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2852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</a:t>
            </a:r>
            <a:r>
              <a:rPr lang="en-GB" sz="4000" dirty="0" smtClean="0"/>
              <a:t>Unit Test</a:t>
            </a:r>
            <a:endParaRPr lang="en-GB" sz="40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51520" y="1268760"/>
            <a:ext cx="8484102" cy="2910036"/>
            <a:chOff x="3449959" y="1089031"/>
            <a:chExt cx="5290497" cy="291003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49959" y="1089032"/>
              <a:ext cx="5290497" cy="2910035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066452" y="1665095"/>
                  <a:ext cx="1661396" cy="1955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  <a:tabLst>
                      <a:tab pos="1028700" algn="l"/>
                      <a:tab pos="4972050" algn="r"/>
                    </a:tabLst>
                  </a:pPr>
                  <a:r>
                    <a:rPr lang="en-US" sz="2100" b="1" dirty="0" smtClean="0"/>
                    <a:t>Student B</a:t>
                  </a:r>
                  <a:endParaRPr lang="en-US" sz="2100" b="1" dirty="0"/>
                </a:p>
                <a:p>
                  <a:pPr>
                    <a:spcAft>
                      <a:spcPts val="0"/>
                    </a:spcAft>
                    <a:tabLst>
                      <a:tab pos="1028700" algn="l"/>
                      <a:tab pos="4972050" algn="r"/>
                    </a:tabLst>
                  </a:pPr>
                  <a:r>
                    <a:rPr lang="en-US" sz="2100" dirty="0" smtClean="0"/>
                    <a:t>Sin </a:t>
                  </a:r>
                  <a:r>
                    <a:rPr lang="en-US" sz="2100" dirty="0"/>
                    <a:t>65</a:t>
                  </a:r>
                  <a:r>
                    <a:rPr lang="en-US" sz="2100" baseline="30000" dirty="0"/>
                    <a:t>0 </a:t>
                  </a:r>
                  <a:r>
                    <a:rPr lang="en-US" sz="2100" baseline="30000" dirty="0" smtClean="0"/>
                    <a:t>	</a:t>
                  </a:r>
                  <a:r>
                    <a:rPr lang="en-US" sz="21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3.5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h𝑦𝑝</m:t>
                          </m:r>
                        </m:den>
                      </m:f>
                    </m:oMath>
                  </a14:m>
                  <a:endParaRPr lang="en-US" sz="2400" dirty="0"/>
                </a:p>
                <a:p>
                  <a:pPr>
                    <a:spcAft>
                      <a:spcPts val="0"/>
                    </a:spcAft>
                    <a:tabLst>
                      <a:tab pos="685800" algn="l"/>
                      <a:tab pos="4972050" algn="r"/>
                    </a:tabLst>
                  </a:pPr>
                  <a:r>
                    <a:rPr lang="en-US" sz="2100" dirty="0" err="1" smtClean="0"/>
                    <a:t>Hyp</a:t>
                  </a:r>
                  <a:r>
                    <a:rPr lang="en-US" sz="2100" dirty="0" smtClean="0"/>
                    <a:t> 	= 3.5 sin 65</a:t>
                  </a:r>
                  <a:r>
                    <a:rPr lang="en-US" sz="2100" baseline="30000" dirty="0" smtClean="0"/>
                    <a:t>0</a:t>
                  </a:r>
                </a:p>
                <a:p>
                  <a:pPr>
                    <a:spcAft>
                      <a:spcPts val="0"/>
                    </a:spcAft>
                    <a:tabLst>
                      <a:tab pos="685800" algn="l"/>
                      <a:tab pos="4972050" algn="r"/>
                    </a:tabLst>
                  </a:pPr>
                  <a:r>
                    <a:rPr lang="en-US" sz="2100" b="1" dirty="0" smtClean="0"/>
                    <a:t>	</a:t>
                  </a:r>
                  <a:r>
                    <a:rPr lang="en-US" sz="2100" dirty="0" smtClean="0"/>
                    <a:t>= 3.172077255</a:t>
                  </a:r>
                </a:p>
                <a:p>
                  <a:pPr>
                    <a:spcAft>
                      <a:spcPts val="0"/>
                    </a:spcAft>
                    <a:tabLst>
                      <a:tab pos="685800" algn="l"/>
                      <a:tab pos="4972050" algn="r"/>
                    </a:tabLst>
                  </a:pPr>
                  <a:r>
                    <a:rPr lang="en-US" sz="2100" dirty="0"/>
                    <a:t>	</a:t>
                  </a:r>
                  <a:r>
                    <a:rPr lang="en-US" sz="2100" dirty="0" smtClean="0"/>
                    <a:t>= 3.17 cm</a:t>
                  </a:r>
                  <a:endParaRPr lang="en-US" sz="21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6452" y="1665095"/>
                  <a:ext cx="1661396" cy="19557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46" t="-2188" r="-1831" b="-5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716016" y="4365104"/>
            <a:ext cx="3869388" cy="2074251"/>
            <a:chOff x="1200536" y="4869160"/>
            <a:chExt cx="3171138" cy="16336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0536" y="4869160"/>
              <a:ext cx="3171138" cy="16336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7005" y="6003382"/>
              <a:ext cx="399638" cy="26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65</a:t>
              </a:r>
              <a:r>
                <a:rPr lang="en-US" sz="1600" baseline="30000" dirty="0" smtClean="0"/>
                <a:t>0</a:t>
              </a:r>
              <a:endParaRPr lang="en-US" sz="16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5536" y="1844824"/>
                <a:ext cx="2448272" cy="2333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4972050" algn="r"/>
                  </a:tabLst>
                </a:pPr>
                <a:r>
                  <a:rPr lang="en-US" sz="2100" b="1" dirty="0" smtClean="0"/>
                  <a:t>Student A</a:t>
                </a:r>
              </a:p>
              <a:p>
                <a:pPr>
                  <a:spcAft>
                    <a:spcPts val="0"/>
                  </a:spcAft>
                  <a:tabLst>
                    <a:tab pos="4972050" algn="r"/>
                  </a:tabLst>
                </a:pPr>
                <a:r>
                  <a:rPr lang="en-US" sz="2100" dirty="0" smtClean="0"/>
                  <a:t>Sin 65</a:t>
                </a:r>
                <a:r>
                  <a:rPr lang="en-US" sz="2100" baseline="30000" dirty="0" smtClean="0"/>
                  <a:t>0</a:t>
                </a:r>
                <a:r>
                  <a:rPr lang="en-US" sz="21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Aft>
                    <a:spcPts val="0"/>
                  </a:spcAft>
                  <a:tabLst>
                    <a:tab pos="4972050" algn="r"/>
                  </a:tabLst>
                </a:pPr>
                <a:r>
                  <a:rPr lang="en-US" sz="2100" dirty="0" smtClean="0"/>
                  <a:t>0.9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Aft>
                    <a:spcPts val="0"/>
                  </a:spcAft>
                  <a:tabLst>
                    <a:tab pos="4972050" algn="r"/>
                  </a:tabLst>
                </a:pPr>
                <a:r>
                  <a:rPr lang="en-US" sz="21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Aft>
                    <a:spcPts val="0"/>
                  </a:spcAft>
                  <a:tabLst>
                    <a:tab pos="4972050" algn="r"/>
                  </a:tabLst>
                </a:pPr>
                <a:r>
                  <a:rPr lang="en-US" sz="2100" dirty="0" smtClean="0"/>
                  <a:t>AC = 3.89cm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2448272" cy="2333972"/>
              </a:xfrm>
              <a:prstGeom prst="rect">
                <a:avLst/>
              </a:prstGeom>
              <a:blipFill rotWithShape="0">
                <a:blip r:embed="rId6"/>
                <a:stretch>
                  <a:fillRect l="-2985" t="-1832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85316" y="4346798"/>
            <a:ext cx="4286683" cy="209255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12159" y="1844824"/>
                <a:ext cx="2664297" cy="1709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028700" algn="l"/>
                    <a:tab pos="4972050" algn="r"/>
                  </a:tabLst>
                </a:pPr>
                <a:r>
                  <a:rPr lang="en-US" sz="2100" b="1" dirty="0" smtClean="0"/>
                  <a:t>Student C</a:t>
                </a:r>
                <a:endParaRPr lang="en-US" sz="2100" b="1" dirty="0"/>
              </a:p>
              <a:p>
                <a:pPr>
                  <a:spcAft>
                    <a:spcPts val="0"/>
                  </a:spcAft>
                  <a:tabLst>
                    <a:tab pos="1028700" algn="l"/>
                    <a:tab pos="4972050" algn="r"/>
                  </a:tabLst>
                </a:pPr>
                <a:r>
                  <a:rPr lang="en-US" sz="2100" dirty="0" smtClean="0"/>
                  <a:t>Sin </a:t>
                </a:r>
                <a:r>
                  <a:rPr lang="en-US" sz="2100" dirty="0"/>
                  <a:t>65</a:t>
                </a:r>
                <a:r>
                  <a:rPr lang="en-US" sz="2100" baseline="30000" dirty="0"/>
                  <a:t>0 </a:t>
                </a:r>
                <a:r>
                  <a:rPr lang="en-US" sz="2100" baseline="30000" dirty="0" smtClean="0"/>
                  <a:t>	</a:t>
                </a:r>
                <a:r>
                  <a:rPr lang="en-US" sz="21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Aft>
                    <a:spcPts val="0"/>
                  </a:spcAft>
                  <a:tabLst>
                    <a:tab pos="685800" algn="l"/>
                    <a:tab pos="4972050" algn="r"/>
                  </a:tabLst>
                </a:pPr>
                <a:r>
                  <a:rPr lang="en-US" sz="2100" dirty="0" smtClean="0"/>
                  <a:t>     x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3.5</m:t>
                        </m:r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65</m:t>
                            </m:r>
                            <m:r>
                              <a:rPr lang="en-US" sz="2000" b="0" i="1" baseline="3000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func>
                      </m:den>
                    </m:f>
                  </m:oMath>
                </a14:m>
                <a:endParaRPr lang="en-US" sz="2000" dirty="0" smtClean="0"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685800" algn="l"/>
                    <a:tab pos="4972050" algn="r"/>
                  </a:tabLst>
                </a:pPr>
                <a:r>
                  <a:rPr lang="en-US" sz="2100" dirty="0"/>
                  <a:t> </a:t>
                </a:r>
                <a:r>
                  <a:rPr lang="en-US" sz="2100" dirty="0" smtClean="0"/>
                  <a:t>    x	= 3.86 cm</a:t>
                </a:r>
                <a:endParaRPr lang="en-US" sz="21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59" y="1844824"/>
                <a:ext cx="2664297" cy="1709827"/>
              </a:xfrm>
              <a:prstGeom prst="rect">
                <a:avLst/>
              </a:prstGeom>
              <a:blipFill rotWithShape="0">
                <a:blip r:embed="rId7"/>
                <a:stretch>
                  <a:fillRect l="-2746" t="-2500" b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248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000" dirty="0" smtClean="0"/>
              <a:t>Triangle ABC is shown. DE is parallel to AB.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What is the value of </a:t>
            </a:r>
            <a:r>
              <a:rPr lang="en-US" sz="2000" i="1" dirty="0" smtClean="0"/>
              <a:t>x</a:t>
            </a:r>
            <a:r>
              <a:rPr lang="en-US" sz="2000" dirty="0" smtClean="0"/>
              <a:t> + </a:t>
            </a:r>
            <a:r>
              <a:rPr lang="en-US" sz="2000" i="1" dirty="0" smtClean="0"/>
              <a:t>y</a:t>
            </a:r>
            <a:r>
              <a:rPr lang="en-US" sz="2000" dirty="0" smtClean="0"/>
              <a:t> + </a:t>
            </a:r>
            <a:r>
              <a:rPr lang="en-US" sz="2000" i="1" dirty="0" smtClean="0"/>
              <a:t>z</a:t>
            </a:r>
            <a:r>
              <a:rPr lang="en-US" sz="2000" dirty="0" smtClean="0"/>
              <a:t>? Give a reason for your answer, 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Copy the diagram. Mark on the size of each of these angles in terms of 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 and </a:t>
            </a:r>
            <a:r>
              <a:rPr lang="en-US" sz="2000" i="1" dirty="0" smtClean="0"/>
              <a:t>z</a:t>
            </a:r>
            <a:r>
              <a:rPr lang="en-US" sz="2000" dirty="0" smtClean="0"/>
              <a:t>.</a:t>
            </a:r>
          </a:p>
          <a:p>
            <a:pPr marL="1316038" lvl="2" indent="-45720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000" dirty="0" smtClean="0"/>
              <a:t>angle CAB 	   </a:t>
            </a:r>
            <a:r>
              <a:rPr lang="en-US" sz="2000" dirty="0" smtClean="0">
                <a:solidFill>
                  <a:srgbClr val="C00000"/>
                </a:solidFill>
              </a:rPr>
              <a:t>ii.</a:t>
            </a:r>
            <a:r>
              <a:rPr lang="en-US" sz="2000" dirty="0" smtClean="0"/>
              <a:t>   angle ABC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Give reasons for your answers. 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Use your answer to part </a:t>
            </a:r>
            <a:r>
              <a:rPr lang="en-US" sz="2000" b="1" dirty="0" smtClean="0"/>
              <a:t>a</a:t>
            </a:r>
            <a:r>
              <a:rPr lang="en-US" sz="2000" dirty="0" smtClean="0"/>
              <a:t> to derive the sum of angles in a triangle.</a:t>
            </a:r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2712" y="5877272"/>
            <a:ext cx="5256584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Q6c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_________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angle sum of a triangle is ________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212" y="1601024"/>
            <a:ext cx="2997273" cy="14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6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19" y="4966136"/>
            <a:ext cx="8500605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on the diagram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any angles that you know.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using the rules of parallel lines to find another angle on the diagram. Then find which two angles are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isosceles triangle by looking to see which two sides are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5905" y="1268760"/>
            <a:ext cx="5130191" cy="3516485"/>
            <a:chOff x="3483872" y="1089031"/>
            <a:chExt cx="5264592" cy="3516485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3491880" y="1089031"/>
              <a:ext cx="5256584" cy="3516485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3889" y="1666250"/>
              <a:ext cx="5095139" cy="293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000" dirty="0" smtClean="0"/>
                <a:t>CDEF </a:t>
              </a:r>
              <a:r>
                <a:rPr lang="en-US" sz="2000" dirty="0"/>
                <a:t>is a straight </a:t>
              </a:r>
              <a:r>
                <a:rPr lang="en-US" sz="2000" dirty="0" smtClean="0"/>
                <a:t>line. AB </a:t>
              </a:r>
              <a:r>
                <a:rPr lang="en-US" sz="2000" dirty="0"/>
                <a:t>is parallel to CF. DE = </a:t>
              </a:r>
              <a:r>
                <a:rPr lang="en-US" sz="2000" dirty="0" smtClean="0"/>
                <a:t>AE. Calculate </a:t>
              </a:r>
              <a:r>
                <a:rPr lang="en-US" sz="2000" dirty="0"/>
                <a:t>the size of the angle marked </a:t>
              </a:r>
              <a:r>
                <a:rPr lang="en-US" sz="2000" i="1" dirty="0"/>
                <a:t>x</a:t>
              </a:r>
              <a:r>
                <a:rPr lang="en-US" sz="2000" dirty="0"/>
                <a:t>. You must give reasons for your answer</a:t>
              </a:r>
              <a:r>
                <a:rPr lang="en-US" sz="2000" dirty="0" smtClean="0"/>
                <a:t>.	</a:t>
              </a:r>
              <a:r>
                <a:rPr lang="en-US" sz="2000" b="1" dirty="0" smtClean="0"/>
                <a:t>(4 marks)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471" y="1879624"/>
            <a:ext cx="3605881" cy="15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1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Communication / </a:t>
            </a:r>
            <a:r>
              <a:rPr lang="en-US" sz="2300" b="1" dirty="0" smtClean="0">
                <a:solidFill>
                  <a:srgbClr val="FF0000"/>
                </a:solidFill>
              </a:rPr>
              <a:t>Reasoning</a:t>
            </a:r>
            <a:br>
              <a:rPr lang="en-US" sz="2300" b="1" dirty="0" smtClean="0">
                <a:solidFill>
                  <a:srgbClr val="FF0000"/>
                </a:solidFill>
              </a:rPr>
            </a:br>
            <a:r>
              <a:rPr lang="en-US" sz="2300" dirty="0" smtClean="0"/>
              <a:t>In </a:t>
            </a:r>
            <a:r>
              <a:rPr lang="en-US" sz="2300" dirty="0"/>
              <a:t>this diagram a diagonal divides the quadrilateral into two </a:t>
            </a:r>
            <a:r>
              <a:rPr lang="en-US" sz="2300" dirty="0" smtClean="0"/>
              <a:t>triangles.</a:t>
            </a:r>
            <a:br>
              <a:rPr lang="en-US" sz="2300" dirty="0" smtClean="0"/>
            </a:br>
            <a:r>
              <a:rPr lang="en-US" sz="2300" dirty="0" smtClean="0"/>
              <a:t>Use </a:t>
            </a:r>
            <a:r>
              <a:rPr lang="en-US" sz="2300" dirty="0"/>
              <a:t>the diagram to prove that the angle sum of a quadrilateral is 360°.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6079068"/>
            <a:ext cx="5203358" cy="44627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Begin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_______</a:t>
            </a:r>
            <a:r>
              <a:rPr lang="en-US" sz="2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30" y="3343965"/>
            <a:ext cx="4440365" cy="26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24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81128" y="1283564"/>
            <a:ext cx="5154968" cy="5241780"/>
            <a:chOff x="150164" y="6494199"/>
            <a:chExt cx="4720275" cy="5241780"/>
          </a:xfrm>
        </p:grpSpPr>
        <p:sp>
          <p:nvSpPr>
            <p:cNvPr id="12" name="Rectangle 11"/>
            <p:cNvSpPr/>
            <p:nvPr/>
          </p:nvSpPr>
          <p:spPr>
            <a:xfrm flipH="1">
              <a:off x="150164" y="6673055"/>
              <a:ext cx="4720275" cy="5062924"/>
            </a:xfrm>
            <a:prstGeom prst="rect">
              <a:avLst/>
            </a:prstGeom>
            <a:solidFill>
              <a:srgbClr val="EDF4FA"/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one side of a triangle is extended at the vertex: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marked x is called the interior angle.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marked y is called the exterior angle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353136" y="5951016"/>
            <a:ext cx="4938944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180° (angles on a straight line)</a:t>
            </a:r>
            <a:endParaRPr lang="en-US" sz="22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3"/>
          <a:stretch/>
        </p:blipFill>
        <p:spPr>
          <a:xfrm>
            <a:off x="993675" y="3916247"/>
            <a:ext cx="3729875" cy="19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5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8712968" cy="5632311"/>
          </a:xfrm>
          <a:prstGeom prst="rect">
            <a:avLst/>
          </a:prstGeom>
        </p:spPr>
        <p:txBody>
          <a:bodyPr wrap="square" numCol="1" spcCol="182880">
            <a:spAutoFit/>
          </a:bodyPr>
          <a:lstStyle/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Angles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	121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Prior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	121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5.1	Angle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properties of triangles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quadrilaterals	122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5.2	Interior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angles 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polygon	126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5.3	Exterior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angles 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polygon	128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5.4	Pythagoras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' theorem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	131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5.5	Pythagoras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' theorem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	134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5.6	Trigonometry 1	136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5.7	Trigonometry 2	139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Problem-solving	143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Check up	144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Strengthen	147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Extend	153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Knowledge check	155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Unit test	157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5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iv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4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23754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500" dirty="0" smtClean="0"/>
              <a:t>Work out the size of each angle marked with a letter.</a:t>
            </a:r>
            <a:endParaRPr lang="en-US" sz="25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96752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6865" y="1709866"/>
            <a:ext cx="3528392" cy="175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215" y="3525748"/>
            <a:ext cx="3127691" cy="2174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50" y="1700808"/>
            <a:ext cx="4104534" cy="1774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1" y="3501008"/>
            <a:ext cx="2736304" cy="2223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559" y="5661248"/>
            <a:ext cx="8581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Discussion</a:t>
            </a:r>
            <a:r>
              <a:rPr lang="en-US" sz="2000" dirty="0"/>
              <a:t> What do you notice about the relationship between the exterior angle of a triangle and the interior angles at the other two vertices?</a:t>
            </a:r>
          </a:p>
        </p:txBody>
      </p:sp>
    </p:spTree>
    <p:extLst>
      <p:ext uri="{BB962C8B-B14F-4D97-AF65-F5344CB8AC3E}">
        <p14:creationId xmlns:p14="http://schemas.microsoft.com/office/powerpoint/2010/main" val="2496546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81128" y="1283564"/>
            <a:ext cx="5154968" cy="5241780"/>
            <a:chOff x="150164" y="6494199"/>
            <a:chExt cx="4720275" cy="5241780"/>
          </a:xfrm>
        </p:grpSpPr>
        <p:sp>
          <p:nvSpPr>
            <p:cNvPr id="12" name="Rectangle 11"/>
            <p:cNvSpPr/>
            <p:nvPr/>
          </p:nvSpPr>
          <p:spPr>
            <a:xfrm flipH="1">
              <a:off x="150164" y="6673055"/>
              <a:ext cx="4720275" cy="5062924"/>
            </a:xfrm>
            <a:prstGeom prst="rect">
              <a:avLst/>
            </a:prstGeom>
            <a:solidFill>
              <a:srgbClr val="EDF4FA"/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exterior angle of a triangle is equal to the sum of the interior angles at the other two vertices.</a:t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73" y="3469730"/>
            <a:ext cx="4978915" cy="29115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3224738" y="4150821"/>
            <a:ext cx="21342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angle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i="1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73" y="3487192"/>
            <a:ext cx="1152128" cy="720080"/>
          </a:xfrm>
          <a:prstGeom prst="rect">
            <a:avLst/>
          </a:prstGeom>
          <a:solidFill>
            <a:srgbClr val="ED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88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4.2 - Ratios</a:t>
            </a:r>
            <a:endParaRPr lang="en-GB" sz="4000" b="1" dirty="0" smtClean="0"/>
          </a:p>
        </p:txBody>
      </p:sp>
      <p:sp>
        <p:nvSpPr>
          <p:cNvPr id="8" name="Round Same Side Corner Rectangle 7">
            <a:hlinkClick r:id="rId3" action="ppaction://hlinkpres?slideindex=1&amp;slidetitle="/>
          </p:cNvPr>
          <p:cNvSpPr/>
          <p:nvPr/>
        </p:nvSpPr>
        <p:spPr>
          <a:xfrm>
            <a:off x="6921825" y="695546"/>
            <a:ext cx="697992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294179" y="1511572"/>
            <a:ext cx="8457945" cy="5032147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t" anchorCtr="0"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out the size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ABC.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</a:t>
            </a:r>
          </a:p>
          <a:p>
            <a:pPr>
              <a:tabLst>
                <a:tab pos="1314450" algn="l"/>
              </a:tabLst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n-US" sz="54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tabLst>
                <a:tab pos="1314450" algn="l"/>
              </a:tabLst>
            </a:pPr>
            <a:endParaRPr lang="en-US" sz="40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1556792"/>
            <a:ext cx="5904656" cy="4854902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294180" y="1281828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70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85643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0"/>
              <a:tabLst>
                <a:tab pos="2743200" algn="l"/>
              </a:tabLst>
            </a:pPr>
            <a:r>
              <a:rPr lang="en-US" sz="2300" dirty="0"/>
              <a:t>ABCD is an isosceles trapezium. BCE is an isosceles triangle. DCEF is a straight </a:t>
            </a:r>
            <a:r>
              <a:rPr lang="en-US" sz="2300" dirty="0" smtClean="0"/>
              <a:t>line.</a:t>
            </a:r>
            <a:br>
              <a:rPr lang="en-US" sz="2300" dirty="0" smtClean="0"/>
            </a:br>
            <a:r>
              <a:rPr lang="en-US" sz="2300" dirty="0" smtClean="0"/>
              <a:t>Angle </a:t>
            </a:r>
            <a:r>
              <a:rPr lang="en-US" sz="2300" dirty="0"/>
              <a:t>BEF = 132</a:t>
            </a:r>
            <a:r>
              <a:rPr lang="en-US" sz="2300" dirty="0" smtClean="0"/>
              <a:t>°.</a:t>
            </a:r>
            <a:br>
              <a:rPr lang="en-US" sz="2300" dirty="0" smtClean="0"/>
            </a:br>
            <a:r>
              <a:rPr lang="en-US" sz="2300" dirty="0" smtClean="0"/>
              <a:t>Work </a:t>
            </a:r>
            <a:r>
              <a:rPr lang="en-US" sz="2300" dirty="0"/>
              <a:t>out the size of angle DAB. Give reasons for your working.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96752"/>
            <a:ext cx="720080" cy="72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18" y="4653136"/>
            <a:ext cx="5256585" cy="193899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Start with: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BCE + angle CBE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=___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(exterior angle is equal to the sum of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__)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BCE = angle CBE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_____ 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any angles you work out on a sketch of the diagram.</a:t>
            </a:r>
            <a:endParaRPr lang="en-US" sz="20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580112" y="4673168"/>
            <a:ext cx="3235770" cy="1708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communication hint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'give reasons for your working' write the angle property you use for every angle you find.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361" y="2695684"/>
            <a:ext cx="5921337" cy="18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50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Reasoning</a:t>
            </a:r>
            <a:r>
              <a:rPr lang="en-US" sz="2800" dirty="0"/>
              <a:t> Work out the size of </a:t>
            </a:r>
            <a:r>
              <a:rPr lang="en-US" sz="2800" dirty="0" smtClean="0"/>
              <a:t>angle </a:t>
            </a:r>
            <a:r>
              <a:rPr lang="en-US" sz="2800" dirty="0"/>
              <a:t>ACB. Give reasons for your working.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5.1 Angle properties of triangles and quadrilaterals</a:t>
            </a:r>
            <a:endParaRPr lang="en-GB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96752"/>
            <a:ext cx="720080" cy="72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18" y="5140349"/>
            <a:ext cx="5256585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properties on the diagram:</a:t>
            </a:r>
            <a:b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is parallel to DE</a:t>
            </a:r>
            <a:endParaRPr lang="en-US" sz="28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024" y="2636912"/>
            <a:ext cx="5211571" cy="23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375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800" dirty="0" smtClean="0"/>
              <a:t>Work </a:t>
            </a:r>
            <a:r>
              <a:rPr lang="en-US" sz="2800" dirty="0"/>
              <a:t>out the size of </a:t>
            </a:r>
            <a:r>
              <a:rPr lang="en-US" sz="2800" dirty="0" smtClean="0"/>
              <a:t>angle CBD. </a:t>
            </a:r>
            <a:r>
              <a:rPr lang="en-US" sz="2800" dirty="0"/>
              <a:t>Give reasons for your working.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 smtClean="0"/>
              <a:t>5.1 - Angle properties of triangles and quadrilaterals</a:t>
            </a:r>
            <a:endParaRPr lang="en-GB" sz="2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76064" cy="576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18" y="5140349"/>
            <a:ext cx="5256585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fact that angles in a quadrilateral add up to 360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write an equation.</a:t>
            </a:r>
            <a:endParaRPr lang="en-US" sz="28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44" y="2564904"/>
            <a:ext cx="4656137" cy="24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6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39185"/>
              </p:ext>
            </p:extLst>
          </p:nvPr>
        </p:nvGraphicFramePr>
        <p:xfrm>
          <a:off x="251518" y="1268760"/>
          <a:ext cx="8568952" cy="490020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2322260"/>
                <a:gridCol w="4104454"/>
              </a:tblGrid>
              <a:tr h="6331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this?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71097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 the sum of the interior angles of a polygon.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interior angles of polygons to solve problems.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Polygons are used in the construction of buildings and bridges due to their strength and beauty.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</a:tr>
              <a:tr h="523307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872">
                <a:tc gridSpan="3"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these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polygons</a:t>
                      </a:r>
                    </a:p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you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about the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sides and angles in a regular polygon?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85" y="4089019"/>
            <a:ext cx="6180979" cy="1603513"/>
          </a:xfrm>
          <a:prstGeom prst="rect">
            <a:avLst/>
          </a:prstGeom>
        </p:spPr>
      </p:pic>
      <p:sp>
        <p:nvSpPr>
          <p:cNvPr id="8" name="Round Same Side Corner Rectangle 7">
            <a:hlinkClick r:id="rId4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732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3200" dirty="0"/>
              <a:t>For each value of </a:t>
            </a:r>
            <a:r>
              <a:rPr lang="en-US" sz="3200" i="1" dirty="0"/>
              <a:t>n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work </a:t>
            </a:r>
            <a:r>
              <a:rPr lang="en-US" sz="3200" dirty="0"/>
              <a:t>out </a:t>
            </a:r>
            <a:r>
              <a:rPr lang="en-US" sz="3200" dirty="0" smtClean="0"/>
              <a:t>(</a:t>
            </a:r>
            <a:r>
              <a:rPr lang="en-US" sz="3200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- 2) x 180</a:t>
            </a:r>
          </a:p>
          <a:p>
            <a:pPr marL="971550" lvl="2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3 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b.</a:t>
            </a:r>
            <a:r>
              <a:rPr lang="en-US" sz="3200" dirty="0" smtClean="0"/>
              <a:t>  </a:t>
            </a:r>
            <a:r>
              <a:rPr lang="en-US" sz="3200" i="1" dirty="0"/>
              <a:t>n</a:t>
            </a:r>
            <a:r>
              <a:rPr lang="en-US" sz="3200" dirty="0"/>
              <a:t> = 5 </a:t>
            </a:r>
            <a:endParaRPr lang="en-US" sz="3200" dirty="0" smtClean="0"/>
          </a:p>
          <a:p>
            <a:pPr marL="1028700" lvl="2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7 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d.</a:t>
            </a:r>
            <a:r>
              <a:rPr lang="en-US" sz="3200" dirty="0" smtClean="0"/>
              <a:t>  </a:t>
            </a:r>
            <a:r>
              <a:rPr lang="en-US" sz="3200" i="1" dirty="0"/>
              <a:t>n</a:t>
            </a:r>
            <a:r>
              <a:rPr lang="en-US" sz="3200" dirty="0"/>
              <a:t> </a:t>
            </a:r>
            <a:r>
              <a:rPr lang="en-US" sz="3200" dirty="0" smtClean="0"/>
              <a:t>= 8</a:t>
            </a:r>
            <a:endParaRPr lang="en-US" sz="32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3200" dirty="0" smtClean="0"/>
              <a:t>Work </a:t>
            </a:r>
            <a:r>
              <a:rPr lang="en-US" sz="3200" dirty="0"/>
              <a:t>out the size of each angle marked with a letter.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4797152"/>
            <a:ext cx="2334539" cy="1642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4797152"/>
            <a:ext cx="2390913" cy="1642824"/>
          </a:xfrm>
          <a:prstGeom prst="rect">
            <a:avLst/>
          </a:prstGeom>
        </p:spPr>
      </p:pic>
      <p:sp>
        <p:nvSpPr>
          <p:cNvPr id="13" name="Flowchart: Delay 12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400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94179" y="1511572"/>
            <a:ext cx="8457945" cy="506292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t" anchorCtr="0"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Workout the sum of the interior angles of a pentagon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1445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Sum of the interior angles of a pentagon = 3 x 180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 540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Pentagon 10"/>
          <p:cNvSpPr/>
          <p:nvPr/>
        </p:nvSpPr>
        <p:spPr>
          <a:xfrm>
            <a:off x="294180" y="1281828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237851"/>
            <a:ext cx="3559167" cy="32073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4355976" y="2523093"/>
            <a:ext cx="4300601" cy="144655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pentagon has five sides. Sketch a pentagon.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in the diagonals from one vertex to all the other vertices.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355976" y="4437112"/>
            <a:ext cx="4300601" cy="110799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pentagon has been divided into 3 triangles. The angle sum if each triangle is 180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14" idx="3"/>
          </p:cNvCxnSpPr>
          <p:nvPr/>
        </p:nvCxnSpPr>
        <p:spPr>
          <a:xfrm flipH="1" flipV="1">
            <a:off x="3882695" y="3212976"/>
            <a:ext cx="473281" cy="3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46055" y="4997860"/>
            <a:ext cx="739271" cy="619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364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4495"/>
            <a:ext cx="855540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r>
              <a:rPr lang="en-US" sz="2300" dirty="0" smtClean="0"/>
              <a:t>Work out the sum of the interior angles of a </a:t>
            </a:r>
            <a:br>
              <a:rPr lang="en-US" sz="2300" dirty="0" smtClean="0"/>
            </a:br>
            <a:r>
              <a:rPr lang="en-US" sz="2300" dirty="0" smtClean="0"/>
              <a:t>hexagon.</a:t>
            </a:r>
            <a:br>
              <a:rPr lang="en-US" sz="2300" dirty="0" smtClean="0"/>
            </a:br>
            <a:r>
              <a:rPr lang="en-US" sz="2300" b="1" dirty="0" smtClean="0">
                <a:solidFill>
                  <a:srgbClr val="FF0000"/>
                </a:solidFill>
              </a:rPr>
              <a:t>Discussion </a:t>
            </a:r>
            <a:r>
              <a:rPr lang="en-US" sz="2300" dirty="0" smtClean="0"/>
              <a:t>Does it matter if </a:t>
            </a:r>
            <a:br>
              <a:rPr lang="en-US" sz="2300" dirty="0" smtClean="0"/>
            </a:br>
            <a:r>
              <a:rPr lang="en-US" sz="2300" dirty="0" smtClean="0"/>
              <a:t>the hexagon is regular or irregular?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Reasoning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/>
              <a:t>Copy and complete the table</a:t>
            </a:r>
            <a:r>
              <a:rPr lang="en-US" sz="2300" dirty="0" smtClean="0"/>
              <a:t>.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b="1" dirty="0">
                <a:solidFill>
                  <a:srgbClr val="FF0000"/>
                </a:solidFill>
              </a:rPr>
              <a:t>Discussion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What do you think the sum of the angles in a 12-sided polygon (dodecagon) is?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96752"/>
            <a:ext cx="576064" cy="576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6444208" y="1863115"/>
            <a:ext cx="2376264" cy="10618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same method as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2.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78174"/>
              </p:ext>
            </p:extLst>
          </p:nvPr>
        </p:nvGraphicFramePr>
        <p:xfrm>
          <a:off x="395536" y="3140968"/>
          <a:ext cx="8411390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686"/>
                <a:gridCol w="2530778"/>
                <a:gridCol w="2218468"/>
                <a:gridCol w="2016458"/>
              </a:tblGrid>
              <a:tr h="424245">
                <a:tc>
                  <a:txBody>
                    <a:bodyPr/>
                    <a:lstStyle/>
                    <a:p>
                      <a:pPr algn="l"/>
                      <a:r>
                        <a:rPr lang="en-US" sz="1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sides (</a:t>
                      </a:r>
                      <a:r>
                        <a:rPr lang="en-US" sz="19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9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triangles formed</a:t>
                      </a:r>
                      <a:endParaRPr lang="en-US" sz="1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interior angles.</a:t>
                      </a:r>
                      <a:endParaRPr lang="en-US" sz="1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242426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Triangle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9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9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426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Quadrilateral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426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Pentagon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r>
                        <a:rPr lang="en-US" sz="19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9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426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Hexagon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28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Heptagon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265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9512" y="2204864"/>
            <a:ext cx="2088232" cy="26642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Openers put the maths you are about to learn into a real-life context. Have a go at the question - it uses maths you have already learnt so you should be able to answer it at the start of the unit.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6216" y="2492897"/>
            <a:ext cx="2376264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finished the whole unit, a Unit test helps you see how much progress you are making.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72000" y="6313499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ame Side Corner Rectangle 3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609360"/>
            <a:ext cx="3744416" cy="4915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5516" y="5027162"/>
            <a:ext cx="4320480" cy="1606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Prior knowledge check to make sure you are ready to start the main lessons in the unit. It checks your knowledge from Key Stage 3 and from earlier in the GCSE course. Your teacher has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worksheets if you need to recap anything.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7744" y="4345665"/>
            <a:ext cx="720080" cy="681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3140968"/>
            <a:ext cx="72008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940152" y="1905870"/>
            <a:ext cx="792088" cy="623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48064" y="1127072"/>
            <a:ext cx="3744416" cy="5126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to apply the maths you know to some different situations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292080" y="1641597"/>
            <a:ext cx="618900" cy="264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89406" y="4360512"/>
            <a:ext cx="2376264" cy="2273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only the topics in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need a bit more practice with. You’ll find more hints here to lead you through specific questions. Then move on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932040" y="1905870"/>
            <a:ext cx="1800200" cy="2454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79512" y="1124744"/>
            <a:ext cx="324036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Master lessons, take a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to help you to decide whether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learning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1609360"/>
            <a:ext cx="1008112" cy="296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865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636912"/>
            <a:ext cx="5256584" cy="29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670" dirty="0"/>
              <a:t>A regular polygon has 20 sides. </a:t>
            </a:r>
            <a:endParaRPr lang="en-US" sz="2670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70" dirty="0" smtClean="0"/>
              <a:t>Work </a:t>
            </a:r>
            <a:r>
              <a:rPr lang="en-US" sz="2670" dirty="0"/>
              <a:t>out the sum of the interior angles of the polygon</a:t>
            </a:r>
            <a:r>
              <a:rPr lang="en-US" sz="2670" dirty="0" smtClean="0"/>
              <a:t>.</a:t>
            </a:r>
            <a:endParaRPr lang="en-US" sz="2670" dirty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70" dirty="0" smtClean="0"/>
              <a:t>Work </a:t>
            </a:r>
            <a:r>
              <a:rPr lang="en-US" sz="2670" dirty="0"/>
              <a:t>out the size of the interior angle</a:t>
            </a:r>
            <a:r>
              <a:rPr lang="en-US" sz="2670" dirty="0" smtClean="0"/>
              <a:t>.</a:t>
            </a:r>
            <a:endParaRPr lang="en-US" sz="267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81128" y="1268760"/>
            <a:ext cx="5213924" cy="1240685"/>
            <a:chOff x="150164" y="6494199"/>
            <a:chExt cx="5213924" cy="1240685"/>
          </a:xfrm>
        </p:grpSpPr>
        <p:sp>
          <p:nvSpPr>
            <p:cNvPr id="9" name="Rectangle 8"/>
            <p:cNvSpPr/>
            <p:nvPr/>
          </p:nvSpPr>
          <p:spPr>
            <a:xfrm flipH="1">
              <a:off x="150164" y="6673055"/>
              <a:ext cx="5213924" cy="10618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sum of the interior angles of a polygon with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sides = (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- 2) x 180°</a:t>
              </a: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3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251520" y="5632792"/>
            <a:ext cx="5243532" cy="89255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Substitute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- 2) x 180°.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27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1417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Reasoning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Work out the size of each interior angle of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a </a:t>
            </a:r>
            <a:r>
              <a:rPr lang="en-US" sz="2800" dirty="0"/>
              <a:t>regular pentagon </a:t>
            </a:r>
            <a:endParaRPr lang="en-US" sz="28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a </a:t>
            </a:r>
            <a:r>
              <a:rPr lang="en-US" sz="2800" dirty="0"/>
              <a:t>regular octagon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a </a:t>
            </a:r>
            <a:r>
              <a:rPr lang="en-US" sz="2800" dirty="0"/>
              <a:t>regular heptagon </a:t>
            </a:r>
            <a:endParaRPr lang="en-US" sz="28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a </a:t>
            </a:r>
            <a:r>
              <a:rPr lang="en-US" sz="2800" dirty="0"/>
              <a:t>regular polygon with 15 sides</a:t>
            </a:r>
            <a:r>
              <a:rPr lang="en-US" sz="2800" dirty="0" smtClean="0"/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800" dirty="0"/>
              <a:t>The sum of the interior angles of a polygon is 3060</a:t>
            </a:r>
            <a:r>
              <a:rPr lang="en-US" sz="2800" dirty="0" smtClean="0"/>
              <a:t>°.</a:t>
            </a:r>
            <a:br>
              <a:rPr lang="en-US" sz="2800" dirty="0" smtClean="0"/>
            </a:br>
            <a:r>
              <a:rPr lang="en-US" sz="2800" dirty="0" smtClean="0"/>
              <a:t>How </a:t>
            </a:r>
            <a:r>
              <a:rPr lang="en-US" sz="2800" dirty="0"/>
              <a:t>many sides does the polygon have?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75" y="1234865"/>
            <a:ext cx="548640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75" y="443711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486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1417"/>
            <a:ext cx="5008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Reasoning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Workout the </a:t>
            </a:r>
            <a:r>
              <a:rPr lang="en-US" sz="2800" dirty="0"/>
              <a:t>size of each unknown interior angle.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8" y="5937742"/>
            <a:ext cx="731618" cy="731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51520" y="3186261"/>
            <a:ext cx="5008276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Q7a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work out the sum of the interior angles for a 5-sided polygon.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51520" y="4725144"/>
            <a:ext cx="5008276" cy="181588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Q7b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b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+ 3x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 + 2x +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=____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work out each interior angle.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4024192"/>
            <a:ext cx="2665058" cy="257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1248872"/>
            <a:ext cx="2665058" cy="26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28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flipH="1">
                <a:off x="294179" y="1511572"/>
                <a:ext cx="8457945" cy="315137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sum of the interior angles of a polygon is 1620°.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many sides does the polygon have? </a:t>
                </a: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1314450" algn="l"/>
                  </a:tabLst>
                </a:pP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182880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n- 2) x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1620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>
                  <a:tabLst>
                    <a:tab pos="18288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- 2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tabLst>
                    <a:tab pos="1828800" algn="l"/>
                  </a:tabLst>
                </a:pPr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2	= 9</a:t>
                </a:r>
              </a:p>
              <a:p>
                <a:pPr>
                  <a:tabLst>
                    <a:tab pos="182880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	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511572"/>
                <a:ext cx="8457945" cy="3151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entagon 13"/>
          <p:cNvSpPr/>
          <p:nvPr/>
        </p:nvSpPr>
        <p:spPr>
          <a:xfrm>
            <a:off x="294180" y="1281828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355976" y="2587551"/>
            <a:ext cx="4300601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an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sum of interior angles.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4355976" y="3519736"/>
            <a:ext cx="3528392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both sides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180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stCxn id="15" idx="3"/>
          </p:cNvCxnSpPr>
          <p:nvPr/>
        </p:nvCxnSpPr>
        <p:spPr>
          <a:xfrm flipH="1">
            <a:off x="3419872" y="2972272"/>
            <a:ext cx="936104" cy="24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3"/>
          </p:cNvCxnSpPr>
          <p:nvPr/>
        </p:nvCxnSpPr>
        <p:spPr>
          <a:xfrm flipH="1" flipV="1">
            <a:off x="3203848" y="3717032"/>
            <a:ext cx="1152128" cy="18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flipH="1">
            <a:off x="4355976" y="4112786"/>
            <a:ext cx="2589330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2 to both sides</a:t>
            </a:r>
            <a:endParaRPr lang="en-US" sz="2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>
            <a:stCxn id="20" idx="3"/>
          </p:cNvCxnSpPr>
          <p:nvPr/>
        </p:nvCxnSpPr>
        <p:spPr>
          <a:xfrm flipH="1">
            <a:off x="2989571" y="4328230"/>
            <a:ext cx="1366405" cy="81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4178" y="4860244"/>
            <a:ext cx="845794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0"/>
            </a:pPr>
            <a:r>
              <a:rPr lang="en-US" sz="2100" dirty="0" smtClean="0"/>
              <a:t>Reasoning </a:t>
            </a:r>
            <a:r>
              <a:rPr lang="en-US" sz="2100" b="1" dirty="0"/>
              <a:t>Q9</a:t>
            </a:r>
            <a:r>
              <a:rPr lang="en-US" sz="2100" dirty="0"/>
              <a:t> shows a pentagon made from isosceles </a:t>
            </a:r>
            <a:r>
              <a:rPr lang="en-US" sz="2100" dirty="0" smtClean="0"/>
              <a:t>triangles. What </a:t>
            </a:r>
            <a:r>
              <a:rPr lang="en-US" sz="2100" dirty="0"/>
              <a:t>polygon can you make from equilateral </a:t>
            </a:r>
            <a:r>
              <a:rPr lang="en-US" sz="2100" dirty="0" smtClean="0"/>
              <a:t>triangles?</a:t>
            </a:r>
            <a:br>
              <a:rPr lang="en-US" sz="2100" dirty="0" smtClean="0"/>
            </a:br>
            <a:r>
              <a:rPr lang="en-US" sz="2100" b="1" dirty="0" smtClean="0">
                <a:solidFill>
                  <a:srgbClr val="FF0000"/>
                </a:solidFill>
              </a:rPr>
              <a:t>Reflect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/>
              <a:t>Besides triangles, which other regular polygons can fit together like this to create a pattern without leaving any gaps? Explain.</a:t>
            </a:r>
          </a:p>
        </p:txBody>
      </p:sp>
    </p:spTree>
    <p:extLst>
      <p:ext uri="{BB962C8B-B14F-4D97-AF65-F5344CB8AC3E}">
        <p14:creationId xmlns:p14="http://schemas.microsoft.com/office/powerpoint/2010/main" val="1567226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5256584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670" dirty="0"/>
              <a:t>Problem-solving A regular pentagon is divided into 5 isosceles </a:t>
            </a:r>
            <a:r>
              <a:rPr lang="en-US" sz="2670" dirty="0" smtClean="0"/>
              <a:t>triangles.</a:t>
            </a:r>
            <a:br>
              <a:rPr lang="en-US" sz="2670" dirty="0" smtClean="0"/>
            </a:br>
            <a:r>
              <a:rPr lang="en-US" sz="2670" dirty="0" smtClean="0"/>
              <a:t>Work </a:t>
            </a:r>
            <a:r>
              <a:rPr lang="en-US" sz="2670" dirty="0"/>
              <a:t>out the size of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70" dirty="0" smtClean="0"/>
              <a:t>angle </a:t>
            </a:r>
            <a:r>
              <a:rPr lang="en-US" sz="2670" dirty="0"/>
              <a:t>x </a:t>
            </a:r>
            <a:r>
              <a:rPr lang="en-US" sz="2670" dirty="0" smtClean="0"/>
              <a:t>	</a:t>
            </a:r>
            <a:r>
              <a:rPr lang="en-US" sz="2670" dirty="0" smtClean="0">
                <a:solidFill>
                  <a:srgbClr val="C00000"/>
                </a:solidFill>
              </a:rPr>
              <a:t>b.</a:t>
            </a:r>
            <a:r>
              <a:rPr lang="en-US" sz="2670" dirty="0" smtClean="0"/>
              <a:t>  </a:t>
            </a:r>
            <a:r>
              <a:rPr lang="en-US" sz="2670" dirty="0"/>
              <a:t>angle y </a:t>
            </a:r>
            <a:endParaRPr lang="en-US" sz="267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</a:tabLst>
            </a:pPr>
            <a:r>
              <a:rPr lang="en-US" sz="2670" dirty="0" smtClean="0"/>
              <a:t>angle </a:t>
            </a:r>
            <a:r>
              <a:rPr lang="en-US" sz="2670" dirty="0"/>
              <a:t>z.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0458" y="3861048"/>
            <a:ext cx="2867646" cy="26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7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5.2 – Interior Angles of a Polygon</a:t>
            </a:r>
            <a:endParaRPr lang="en-GB" sz="36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5905" y="1268759"/>
            <a:ext cx="5130191" cy="3747319"/>
            <a:chOff x="3483872" y="1089030"/>
            <a:chExt cx="5264592" cy="3747319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0"/>
              <a:ext cx="5256584" cy="3747319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63889" y="1666250"/>
              <a:ext cx="5095139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The diagram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shows </a:t>
              </a:r>
              <a:r>
                <a:rPr lang="en-US" sz="2000" dirty="0"/>
                <a:t>a regular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hexagon </a:t>
              </a:r>
              <a:r>
                <a:rPr lang="en-US" sz="2000" dirty="0"/>
                <a:t>and a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regular </a:t>
              </a:r>
              <a:r>
                <a:rPr lang="en-US" sz="2000" dirty="0"/>
                <a:t>octagon</a:t>
              </a:r>
              <a:r>
                <a:rPr lang="en-US" sz="2000" dirty="0" smtClean="0"/>
                <a:t>.</a:t>
              </a:r>
              <a:br>
                <a:rPr lang="en-US" sz="2000" dirty="0" smtClean="0"/>
              </a:br>
              <a:r>
                <a:rPr lang="en-US" sz="2000" dirty="0" smtClean="0"/>
                <a:t>Diagram </a:t>
              </a:r>
              <a:r>
                <a:rPr lang="en-US" sz="2000" dirty="0"/>
                <a:t>NOT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accurately </a:t>
              </a:r>
              <a:r>
                <a:rPr lang="en-US" sz="2000" dirty="0"/>
                <a:t>drawn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Calculate the size of the angle marked x.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You must show all your working. </a:t>
              </a:r>
              <a:r>
                <a:rPr lang="en-US" sz="2000" dirty="0" smtClean="0"/>
                <a:t>	</a:t>
              </a:r>
              <a:br>
                <a:rPr lang="en-US" sz="2000" dirty="0" smtClean="0"/>
              </a:br>
              <a:r>
                <a:rPr lang="en-US" sz="2000" dirty="0" smtClean="0"/>
                <a:t>	</a:t>
              </a:r>
              <a:r>
                <a:rPr lang="en-US" sz="2000" b="1" dirty="0" smtClean="0"/>
                <a:t>(</a:t>
              </a:r>
              <a:r>
                <a:rPr lang="en-US" sz="2000" b="1" dirty="0"/>
                <a:t>4 marks)</a:t>
              </a:r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i="1" dirty="0"/>
                <a:t>June 2012, Q13, 1MA0/1H</a:t>
              </a:r>
              <a:endParaRPr lang="en-US" sz="2000" b="1" i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844823"/>
            <a:ext cx="2880320" cy="1800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251520" y="5150802"/>
            <a:ext cx="5192380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angles on the diagram as you work them out. White the angle property you use for each one</a:t>
            </a:r>
          </a:p>
        </p:txBody>
      </p:sp>
    </p:spTree>
    <p:extLst>
      <p:ext uri="{BB962C8B-B14F-4D97-AF65-F5344CB8AC3E}">
        <p14:creationId xmlns:p14="http://schemas.microsoft.com/office/powerpoint/2010/main" val="530820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66766"/>
              </p:ext>
            </p:extLst>
          </p:nvPr>
        </p:nvGraphicFramePr>
        <p:xfrm>
          <a:off x="251518" y="1268760"/>
          <a:ext cx="8568952" cy="490020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2466276"/>
                <a:gridCol w="3960438"/>
              </a:tblGrid>
              <a:tr h="6331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know?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71097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 the sum of the exterior angles of a polygon.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angles of polygons to solve problems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Polygons have been used for thousands of years to create decorative patterns called mosaics.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</a:tr>
              <a:tr h="523307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872">
                <a:tc gridSpan="3"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 the sizes of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unknown angles.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Same Side Corner Rectangle 7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700" y="4149080"/>
            <a:ext cx="5149764" cy="1891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95" y="4960871"/>
            <a:ext cx="3072752" cy="11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78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518457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240" dirty="0" smtClean="0"/>
              <a:t>Work out the sum of the interior angles of: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A heptagon	  </a:t>
            </a:r>
            <a:r>
              <a:rPr lang="en-US" sz="2240" dirty="0" smtClean="0">
                <a:solidFill>
                  <a:srgbClr val="C00000"/>
                </a:solidFill>
              </a:rPr>
              <a:t>b.</a:t>
            </a:r>
            <a:r>
              <a:rPr lang="en-US" sz="2240" dirty="0" smtClean="0"/>
              <a:t> A pentagon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A decagon.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240" dirty="0" smtClean="0"/>
              <a:t>For each triangle work out: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The sizes of angles </a:t>
            </a:r>
            <a:r>
              <a:rPr lang="en-US" sz="2240" i="1" dirty="0" smtClean="0"/>
              <a:t>a</a:t>
            </a:r>
            <a:r>
              <a:rPr lang="en-US" sz="2240" dirty="0" smtClean="0"/>
              <a:t>, </a:t>
            </a:r>
            <a:r>
              <a:rPr lang="en-US" sz="2240" i="1" dirty="0" smtClean="0"/>
              <a:t>b</a:t>
            </a:r>
            <a:r>
              <a:rPr lang="en-US" sz="2240" dirty="0" smtClean="0"/>
              <a:t>, and </a:t>
            </a:r>
            <a:r>
              <a:rPr lang="en-US" sz="2240" i="1" dirty="0" smtClean="0"/>
              <a:t>c</a:t>
            </a:r>
            <a:r>
              <a:rPr lang="en-US" sz="2240" dirty="0" smtClean="0"/>
              <a:t>.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The value of </a:t>
            </a:r>
            <a:r>
              <a:rPr lang="en-US" sz="2240" i="1" dirty="0" smtClean="0"/>
              <a:t>a</a:t>
            </a:r>
            <a:r>
              <a:rPr lang="en-US" sz="2240" dirty="0" smtClean="0"/>
              <a:t> + </a:t>
            </a:r>
            <a:r>
              <a:rPr lang="en-US" sz="2240" i="1" dirty="0" smtClean="0"/>
              <a:t>b</a:t>
            </a:r>
            <a:r>
              <a:rPr lang="en-US" sz="2240" dirty="0" smtClean="0"/>
              <a:t> + </a:t>
            </a:r>
            <a:r>
              <a:rPr lang="en-US" sz="2240" i="1" dirty="0" smtClean="0"/>
              <a:t>c</a:t>
            </a:r>
            <a:r>
              <a:rPr lang="en-US" sz="2240" dirty="0" smtClean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51" y="4073897"/>
            <a:ext cx="8540921" cy="2523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0112" y="1225296"/>
            <a:ext cx="3200036" cy="26473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flipH="1">
            <a:off x="5215019" y="1223451"/>
            <a:ext cx="365093" cy="2649151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557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518457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r>
              <a:rPr lang="en-US" sz="2240" dirty="0"/>
              <a:t>For each quadrilateral work out </a:t>
            </a:r>
            <a:endParaRPr lang="en-US" sz="2240" dirty="0" smtClean="0"/>
          </a:p>
          <a:p>
            <a:pPr marL="857250" lvl="1" indent="-3429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the </a:t>
            </a:r>
            <a:r>
              <a:rPr lang="en-US" sz="2240" dirty="0"/>
              <a:t>sizes of angles </a:t>
            </a:r>
            <a:r>
              <a:rPr lang="en-US" sz="2240" i="1" dirty="0" smtClean="0"/>
              <a:t>a</a:t>
            </a:r>
            <a:r>
              <a:rPr lang="en-US" sz="2240" dirty="0"/>
              <a:t>, </a:t>
            </a:r>
            <a:r>
              <a:rPr lang="en-US" sz="2240" i="1" dirty="0"/>
              <a:t>b</a:t>
            </a:r>
            <a:r>
              <a:rPr lang="en-US" sz="2240" dirty="0"/>
              <a:t>, </a:t>
            </a:r>
            <a:r>
              <a:rPr lang="en-US" sz="2240" i="1" dirty="0"/>
              <a:t>c</a:t>
            </a:r>
            <a:r>
              <a:rPr lang="en-US" sz="2240" dirty="0"/>
              <a:t> and </a:t>
            </a:r>
            <a:r>
              <a:rPr lang="en-US" sz="2240" i="1" dirty="0"/>
              <a:t>d</a:t>
            </a:r>
            <a:r>
              <a:rPr lang="en-US" sz="2240" dirty="0"/>
              <a:t> </a:t>
            </a:r>
            <a:endParaRPr lang="en-US" sz="2240" dirty="0" smtClean="0"/>
          </a:p>
          <a:p>
            <a:pPr marL="857250" lvl="1" indent="-3429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40" dirty="0" smtClean="0"/>
              <a:t>the </a:t>
            </a:r>
            <a:r>
              <a:rPr lang="en-US" sz="2240" dirty="0"/>
              <a:t>value of </a:t>
            </a:r>
            <a:r>
              <a:rPr lang="en-US" sz="2240" i="1" dirty="0"/>
              <a:t>a</a:t>
            </a:r>
            <a:r>
              <a:rPr lang="en-US" sz="2240" dirty="0"/>
              <a:t> + </a:t>
            </a:r>
            <a:r>
              <a:rPr lang="en-US" sz="2240" i="1" dirty="0"/>
              <a:t>b</a:t>
            </a:r>
            <a:r>
              <a:rPr lang="en-US" sz="2240" dirty="0"/>
              <a:t> + </a:t>
            </a:r>
            <a:r>
              <a:rPr lang="en-US" sz="2240" i="1" dirty="0"/>
              <a:t>c</a:t>
            </a:r>
            <a:r>
              <a:rPr lang="en-US" sz="2240" dirty="0"/>
              <a:t> + </a:t>
            </a:r>
            <a:r>
              <a:rPr lang="en-US" sz="2240" i="1" dirty="0"/>
              <a:t>d</a:t>
            </a:r>
            <a:r>
              <a:rPr lang="en-US" sz="2240" dirty="0"/>
              <a:t>.</a:t>
            </a:r>
            <a:endParaRPr lang="en-US" sz="224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480" y="4990307"/>
            <a:ext cx="3013568" cy="1555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103" y="2384044"/>
            <a:ext cx="3013945" cy="2505603"/>
          </a:xfrm>
          <a:prstGeom prst="rect">
            <a:avLst/>
          </a:prstGeom>
        </p:spPr>
      </p:pic>
      <p:sp>
        <p:nvSpPr>
          <p:cNvPr id="13" name="Flowchart: Delay 12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5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81128" y="1320870"/>
            <a:ext cx="8467336" cy="5245375"/>
            <a:chOff x="150164" y="6494199"/>
            <a:chExt cx="8467336" cy="5142027"/>
          </a:xfrm>
        </p:grpSpPr>
        <p:sp>
          <p:nvSpPr>
            <p:cNvPr id="8" name="Rectangle 7"/>
            <p:cNvSpPr/>
            <p:nvPr/>
          </p:nvSpPr>
          <p:spPr>
            <a:xfrm flipH="1">
              <a:off x="162704" y="6673055"/>
              <a:ext cx="8454796" cy="4963171"/>
            </a:xfrm>
            <a:prstGeom prst="rect">
              <a:avLst/>
            </a:prstGeom>
            <a:solidFill>
              <a:srgbClr val="EDF4FA"/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one side of a polygon is </a:t>
              </a: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extended 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a vertex: </a:t>
              </a:r>
              <a:endPara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00050" indent="-400050">
                <a:buFont typeface="Wingdings" panose="05000000000000000000" pitchFamily="2" charset="2"/>
                <a:buChar char="§"/>
              </a:pP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</a:t>
              </a:r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the interior angle </a:t>
              </a:r>
              <a:endPara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00050" indent="-400050">
                <a:buFont typeface="Wingdings" panose="05000000000000000000" pitchFamily="2" charset="2"/>
                <a:buChar char="§"/>
              </a:pP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</a:t>
              </a:r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the exterior angle</a:t>
              </a: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4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169" y="4077072"/>
            <a:ext cx="3644975" cy="2429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5004048" y="4077072"/>
            <a:ext cx="3672408" cy="181588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angle + exterior angle = 180° (angles on a straight line add up to 180°)</a:t>
            </a:r>
            <a:endParaRPr lang="en-US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0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8155" r="12988" b="155"/>
          <a:stretch/>
        </p:blipFill>
        <p:spPr>
          <a:xfrm>
            <a:off x="179512" y="1118106"/>
            <a:ext cx="8760738" cy="5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6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559" y="1196752"/>
            <a:ext cx="85819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Reasoning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A pentagon and a hexagon are shown. </a:t>
            </a:r>
            <a:endParaRPr lang="en-US" sz="23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sizes of the angles marked with letters, </a:t>
            </a:r>
            <a:endParaRPr lang="en-US" sz="23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sum of the exterior angles, </a:t>
            </a:r>
            <a:endParaRPr lang="en-US" sz="23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What </a:t>
            </a:r>
            <a:r>
              <a:rPr lang="en-US" sz="2300" dirty="0"/>
              <a:t>do you notice about the sum of the exterior angles? Discussion Does it matter if the polygon is regular or irregular</a:t>
            </a:r>
            <a:r>
              <a:rPr lang="en-US" sz="2300" dirty="0" smtClean="0"/>
              <a:t>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41" y="1196752"/>
            <a:ext cx="606039" cy="606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3386159"/>
            <a:ext cx="3266832" cy="2707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912" y="3386158"/>
            <a:ext cx="3248744" cy="27071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315143" y="6151076"/>
            <a:ext cx="8483995" cy="44627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Q4A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For the pentagon work out the value of </a:t>
            </a:r>
            <a:r>
              <a:rPr lang="en-US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8587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128" y="495568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3200" dirty="0" smtClean="0"/>
              <a:t>Work </a:t>
            </a:r>
            <a:r>
              <a:rPr lang="en-US" sz="3200" dirty="0"/>
              <a:t>out the sizes of an exterior angle of a regular hexagon.</a:t>
            </a:r>
            <a:endParaRPr lang="en-US" sz="32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81128" y="1268760"/>
            <a:ext cx="5213924" cy="3517847"/>
            <a:chOff x="150164" y="6494199"/>
            <a:chExt cx="5213924" cy="3517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flipH="1">
                  <a:off x="150164" y="6673055"/>
                  <a:ext cx="5213924" cy="333899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3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sum of the exterior angles of a polygon is always 360°.</a:t>
                  </a:r>
                </a:p>
                <a:p>
                  <a:r>
                    <a:rPr lang="en-US" sz="3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a regular polygon all the angles are the same size, so exterior angle </a:t>
                  </a:r>
                  <a:r>
                    <a:rPr lang="en-US" sz="3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360</m:t>
                          </m:r>
                          <m:r>
                            <a:rPr lang="en-US" sz="30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𝑛𝑢𝑚𝑏𝑒𝑟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𝑜𝑓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𝑠𝑖𝑑𝑒𝑠</m:t>
                          </m:r>
                        </m:den>
                      </m:f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33389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Pentagon 1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38" y="5012614"/>
            <a:ext cx="576626" cy="5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367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128" y="1268760"/>
            <a:ext cx="51845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300" dirty="0"/>
              <a:t>Work out the sizes of the angles marked with </a:t>
            </a:r>
            <a:r>
              <a:rPr lang="en-US" sz="2300" dirty="0" smtClean="0"/>
              <a:t>letters.</a:t>
            </a:r>
            <a:br>
              <a:rPr lang="en-US" sz="2300" dirty="0" smtClean="0"/>
            </a:br>
            <a:r>
              <a:rPr lang="en-US" sz="2300" dirty="0" smtClean="0"/>
              <a:t>The </a:t>
            </a:r>
            <a:r>
              <a:rPr lang="en-US" sz="2300" dirty="0"/>
              <a:t>first one has been started for you</a:t>
            </a:r>
            <a:r>
              <a:rPr lang="en-US" sz="2300" dirty="0" smtClean="0"/>
              <a:t>.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pt-BR" sz="2300" i="1" dirty="0" smtClean="0">
                <a:solidFill>
                  <a:srgbClr val="FF0000"/>
                </a:solidFill>
              </a:rPr>
              <a:t>a </a:t>
            </a:r>
            <a:r>
              <a:rPr lang="pt-BR" sz="2300" dirty="0" smtClean="0">
                <a:solidFill>
                  <a:srgbClr val="FF0000"/>
                </a:solidFill>
              </a:rPr>
              <a:t>+ 31</a:t>
            </a:r>
            <a:r>
              <a:rPr lang="pt-BR" sz="2300" dirty="0">
                <a:solidFill>
                  <a:srgbClr val="FF0000"/>
                </a:solidFill>
              </a:rPr>
              <a:t>° </a:t>
            </a:r>
            <a:r>
              <a:rPr lang="pt-BR" sz="2300" dirty="0" smtClean="0">
                <a:solidFill>
                  <a:srgbClr val="FF0000"/>
                </a:solidFill>
              </a:rPr>
              <a:t>+ 90</a:t>
            </a:r>
            <a:r>
              <a:rPr lang="pt-BR" sz="2300" dirty="0">
                <a:solidFill>
                  <a:srgbClr val="FF0000"/>
                </a:solidFill>
              </a:rPr>
              <a:t>° </a:t>
            </a:r>
            <a:r>
              <a:rPr lang="pt-BR" sz="2300" dirty="0" smtClean="0">
                <a:solidFill>
                  <a:srgbClr val="FF0000"/>
                </a:solidFill>
              </a:rPr>
              <a:t>+ 71</a:t>
            </a:r>
            <a:r>
              <a:rPr lang="pt-BR" sz="2300" dirty="0">
                <a:solidFill>
                  <a:srgbClr val="FF0000"/>
                </a:solidFill>
              </a:rPr>
              <a:t>° + </a:t>
            </a:r>
            <a:r>
              <a:rPr lang="pt-BR" sz="2300" dirty="0" smtClean="0">
                <a:solidFill>
                  <a:srgbClr val="FF0000"/>
                </a:solidFill>
              </a:rPr>
              <a:t>88° </a:t>
            </a:r>
            <a:r>
              <a:rPr lang="pt-BR" sz="2300" dirty="0">
                <a:solidFill>
                  <a:srgbClr val="FF0000"/>
                </a:solidFill>
              </a:rPr>
              <a:t>= 360°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38" y="1268760"/>
            <a:ext cx="576626" cy="576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636" y="2780928"/>
            <a:ext cx="2610468" cy="3356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780928"/>
            <a:ext cx="2448272" cy="33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6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128" y="1268760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Reasoning</a:t>
            </a:r>
            <a:r>
              <a:rPr lang="en-US" sz="2100" dirty="0"/>
              <a:t> The sizes of seven of the exterior angles of an octagon are 42°, 110°, 13°, 67°, 55°, 11° and 53</a:t>
            </a:r>
            <a:r>
              <a:rPr lang="en-US" sz="2100" dirty="0" smtClean="0"/>
              <a:t>°.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Work </a:t>
            </a:r>
            <a:r>
              <a:rPr lang="en-US" sz="2100" dirty="0"/>
              <a:t>out the size of each interior angle.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100" b="1" dirty="0" smtClean="0">
                <a:solidFill>
                  <a:srgbClr val="FF0000"/>
                </a:solidFill>
              </a:rPr>
              <a:t>Reasoning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/>
              <a:t>Work out the sizes of each unknown exterior angle in this polygon.</a:t>
            </a:r>
            <a:endParaRPr lang="en-US" sz="2100" dirty="0" smtClean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38" y="1268760"/>
            <a:ext cx="576626" cy="5766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20" y="2377741"/>
            <a:ext cx="5204539" cy="4062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6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0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Work out all eight interior </a:t>
            </a:r>
            <a:r>
              <a:rPr lang="en-US" sz="20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angles.</a:t>
            </a:r>
            <a:endParaRPr lang="en-US" sz="206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909" y="4218180"/>
            <a:ext cx="3002195" cy="2353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350100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23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flipH="1">
                <a:off x="294179" y="1484784"/>
                <a:ext cx="8457945" cy="50619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interior angle of a regular polygon is 140°. How many sides does the polygon have?</a:t>
                </a:r>
              </a:p>
              <a:p>
                <a:pPr>
                  <a:tabLst>
                    <a:tab pos="1314450" algn="l"/>
                  </a:tabLst>
                </a:pP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1828800" algn="l"/>
                  </a:tabLst>
                </a:pP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Exterior angle = 180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– 140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40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</a:p>
              <a:p>
                <a:pPr>
                  <a:tabLst>
                    <a:tab pos="1828800" algn="l"/>
                  </a:tabLst>
                </a:pP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Number of sides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3200" b="0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  <m:r>
                          <a:rPr lang="en-US" sz="3200" b="0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9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484784"/>
                <a:ext cx="8457945" cy="50619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entagon 11"/>
          <p:cNvSpPr/>
          <p:nvPr/>
        </p:nvSpPr>
        <p:spPr>
          <a:xfrm>
            <a:off x="294180" y="1281828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347864" y="2803575"/>
            <a:ext cx="5308712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interior angle + exterior angle = 180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to work out the size of an exterior angle.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flipH="1">
                <a:off x="395536" y="5060152"/>
                <a:ext cx="8261040" cy="1366271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regular polygon, exterior 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27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𝑛𝑢𝑚𝑏𝑒𝑟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𝑜𝑓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𝑠𝑖𝑑𝑒𝑠</m:t>
                        </m:r>
                      </m:den>
                    </m:f>
                  </m:oMath>
                </a14:m>
                <a:endParaRPr lang="en-US" sz="27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number of sides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27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𝑒𝑥𝑡𝑒𝑟𝑖𝑜𝑟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𝑎𝑛𝑔𝑙𝑒</m:t>
                        </m:r>
                      </m:den>
                    </m:f>
                  </m:oMath>
                </a14:m>
                <a:endParaRPr 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5536" y="5060152"/>
                <a:ext cx="8261040" cy="13662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13" idx="2"/>
          </p:cNvCxnSpPr>
          <p:nvPr/>
        </p:nvCxnSpPr>
        <p:spPr>
          <a:xfrm flipV="1">
            <a:off x="5580112" y="3573016"/>
            <a:ext cx="42210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0"/>
          </p:cNvCxnSpPr>
          <p:nvPr/>
        </p:nvCxnSpPr>
        <p:spPr>
          <a:xfrm flipV="1">
            <a:off x="4526056" y="4725144"/>
            <a:ext cx="477992" cy="335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45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900" dirty="0"/>
              <a:t>How many sides does a regular polygon have if its exterior angle </a:t>
            </a:r>
            <a:r>
              <a:rPr lang="en-US" sz="2900" dirty="0" smtClean="0"/>
              <a:t>is:</a:t>
            </a:r>
          </a:p>
          <a:p>
            <a:pPr marL="1085850" lvl="1" indent="-457200">
              <a:buClr>
                <a:srgbClr val="C00000"/>
              </a:buClr>
              <a:buFont typeface="+mj-lt"/>
              <a:buAutoNum type="alphaLcPeriod"/>
              <a:tabLst>
                <a:tab pos="2171700" algn="l"/>
                <a:tab pos="3543300" algn="l"/>
              </a:tabLst>
            </a:pPr>
            <a:r>
              <a:rPr lang="en-US" sz="2900" dirty="0" smtClean="0"/>
              <a:t>10</a:t>
            </a:r>
            <a:r>
              <a:rPr lang="en-US" sz="2900" dirty="0"/>
              <a:t>° 	</a:t>
            </a: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</a:t>
            </a:r>
            <a:r>
              <a:rPr lang="en-US" sz="2900" dirty="0"/>
              <a:t>72° </a:t>
            </a:r>
            <a:r>
              <a:rPr lang="en-US" sz="2900" dirty="0" smtClean="0"/>
              <a:t>	</a:t>
            </a:r>
            <a:r>
              <a:rPr lang="en-US" sz="2900" dirty="0" smtClean="0">
                <a:solidFill>
                  <a:srgbClr val="C00000"/>
                </a:solidFill>
              </a:rPr>
              <a:t>c.</a:t>
            </a:r>
            <a:r>
              <a:rPr lang="en-US" sz="2900" dirty="0" smtClean="0"/>
              <a:t> </a:t>
            </a:r>
            <a:r>
              <a:rPr lang="en-US" sz="2900" dirty="0"/>
              <a:t>20°?</a:t>
            </a:r>
          </a:p>
          <a:p>
            <a:pPr marL="628650" indent="-6286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900" dirty="0" smtClean="0"/>
              <a:t>How </a:t>
            </a:r>
            <a:r>
              <a:rPr lang="en-US" sz="2900" dirty="0"/>
              <a:t>many sides does a regular polygon have if its interior angle is </a:t>
            </a:r>
            <a:endParaRPr lang="en-US" sz="2900" dirty="0" smtClean="0"/>
          </a:p>
          <a:p>
            <a:pPr marL="1143000" lvl="1" indent="-514350">
              <a:buClr>
                <a:srgbClr val="C00000"/>
              </a:buClr>
              <a:buFont typeface="+mj-lt"/>
              <a:buAutoNum type="alphaLcPeriod"/>
              <a:tabLst>
                <a:tab pos="2171700" algn="l"/>
                <a:tab pos="3543300" algn="l"/>
              </a:tabLst>
            </a:pPr>
            <a:r>
              <a:rPr lang="en-US" sz="2900" dirty="0" smtClean="0"/>
              <a:t>120</a:t>
            </a:r>
            <a:r>
              <a:rPr lang="en-US" sz="2900" dirty="0"/>
              <a:t>° </a:t>
            </a:r>
            <a:r>
              <a:rPr lang="en-US" sz="2900" dirty="0" smtClean="0"/>
              <a:t>	</a:t>
            </a: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</a:t>
            </a:r>
            <a:r>
              <a:rPr lang="en-US" sz="2900" dirty="0"/>
              <a:t>150° </a:t>
            </a:r>
            <a:r>
              <a:rPr lang="en-US" sz="2900" dirty="0" smtClean="0"/>
              <a:t>	</a:t>
            </a:r>
            <a:r>
              <a:rPr lang="en-US" sz="2900" dirty="0" smtClean="0">
                <a:solidFill>
                  <a:srgbClr val="C00000"/>
                </a:solidFill>
              </a:rPr>
              <a:t>c.</a:t>
            </a:r>
            <a:r>
              <a:rPr lang="en-US" sz="2900" dirty="0" smtClean="0"/>
              <a:t> </a:t>
            </a:r>
            <a:r>
              <a:rPr lang="en-US" sz="2900" dirty="0"/>
              <a:t>140°?</a:t>
            </a:r>
          </a:p>
          <a:p>
            <a:pPr marL="628650" indent="-6286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900" b="1" dirty="0" smtClean="0">
                <a:solidFill>
                  <a:srgbClr val="FF0000"/>
                </a:solidFill>
              </a:rPr>
              <a:t>Reflect </a:t>
            </a:r>
            <a:r>
              <a:rPr lang="en-US" sz="2900" dirty="0"/>
              <a:t>Can the exterior angle of a regular polygon be 70°?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Explain</a:t>
            </a:r>
            <a:r>
              <a:rPr lang="en-US" sz="2900" dirty="0"/>
              <a:t>.</a:t>
            </a:r>
            <a:endParaRPr lang="en-US" sz="2900" dirty="0" smtClean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204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4969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700" b="1" dirty="0">
                <a:solidFill>
                  <a:srgbClr val="FF0000"/>
                </a:solidFill>
              </a:rPr>
              <a:t>Problem-solving</a:t>
            </a:r>
            <a:r>
              <a:rPr lang="en-US" sz="2700" dirty="0"/>
              <a:t> One side of a regular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hexagon </a:t>
            </a:r>
            <a:r>
              <a:rPr lang="en-US" sz="2700" dirty="0"/>
              <a:t>ABCDEF forms the side of a regular polygon with </a:t>
            </a:r>
            <a:r>
              <a:rPr lang="en-US" sz="2700" i="1" dirty="0"/>
              <a:t>n</a:t>
            </a:r>
            <a:r>
              <a:rPr lang="en-US" sz="2700" dirty="0"/>
              <a:t> sides</a:t>
            </a:r>
            <a:r>
              <a:rPr lang="en-US" sz="2700" dirty="0" smtClean="0"/>
              <a:t>.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Angle GAF = 105</a:t>
            </a:r>
            <a:r>
              <a:rPr lang="en-US" sz="2700" dirty="0" smtClean="0"/>
              <a:t>°.</a:t>
            </a:r>
            <a:br>
              <a:rPr lang="en-US" sz="2700" dirty="0" smtClean="0"/>
            </a:br>
            <a:r>
              <a:rPr lang="en-US" sz="2700" dirty="0" smtClean="0"/>
              <a:t>Work </a:t>
            </a:r>
            <a:r>
              <a:rPr lang="en-US" sz="2700" dirty="0"/>
              <a:t>out the value of </a:t>
            </a:r>
            <a:r>
              <a:rPr lang="en-US" sz="2700" i="1" dirty="0"/>
              <a:t>n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 smtClean="0"/>
          </a:p>
          <a:p>
            <a:pPr marL="628650" indent="-62865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700" b="1" dirty="0">
                <a:solidFill>
                  <a:srgbClr val="FF0000"/>
                </a:solidFill>
              </a:rPr>
              <a:t>Problem-solving</a:t>
            </a:r>
            <a:r>
              <a:rPr lang="en-US" sz="2700" dirty="0"/>
              <a:t> The exterior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angle </a:t>
            </a:r>
            <a:r>
              <a:rPr lang="en-US" sz="2700" dirty="0"/>
              <a:t>of a regular </a:t>
            </a:r>
            <a:r>
              <a:rPr lang="en-US" sz="2700" dirty="0" smtClean="0"/>
              <a:t>polygon </a:t>
            </a:r>
            <a:r>
              <a:rPr lang="en-US" sz="2700" dirty="0"/>
              <a:t>is half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the </a:t>
            </a:r>
            <a:r>
              <a:rPr lang="en-US" sz="2700" dirty="0"/>
              <a:t>size of its interior angle.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How </a:t>
            </a:r>
            <a:r>
              <a:rPr lang="en-US" sz="2700" dirty="0"/>
              <a:t>many sides does the polygon have?</a:t>
            </a:r>
            <a:endParaRPr lang="en-US" sz="27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Angles of a Polygon</a:t>
            </a:r>
            <a:endParaRPr lang="en-GB" sz="3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134" y="2107249"/>
            <a:ext cx="4122957" cy="2599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1196752"/>
            <a:ext cx="548640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6084167" y="4815820"/>
            <a:ext cx="2742643" cy="12003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Work out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interior angle first.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609329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06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5.4 – Pythagoras’ Theorem 1</a:t>
            </a:r>
            <a:endParaRPr lang="en-GB" sz="40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45705"/>
              </p:ext>
            </p:extLst>
          </p:nvPr>
        </p:nvGraphicFramePr>
        <p:xfrm>
          <a:off x="251518" y="1252483"/>
          <a:ext cx="8568952" cy="469679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1530172"/>
                <a:gridCol w="4896542"/>
              </a:tblGrid>
              <a:tr h="59631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know?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8401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 the length of the hypotenuse in a right-angled triangle.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 problems using Pythagoras' theorem.</a:t>
                      </a:r>
                      <a:endParaRPr lang="en-US" sz="25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Mesopotamian, Chinese and Indian mathematicians all independently discovered Pythagoras' theorem. However, the Greek Pythagoras ended up getting all the credit.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</a:tr>
              <a:tr h="492856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635">
                <a:tc gridSpan="3"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   </a:t>
                      </a:r>
                      <a:r>
                        <a:rPr lang="en-US" sz="2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r>
                        <a:rPr lang="en-US" sz="2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r>
                        <a:rPr lang="en-US" sz="2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US" sz="2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Work out the area of a square of side length 11cm.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Same Side Corner Rectangle 7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76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4963499" cy="5597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470" dirty="0" smtClean="0"/>
                  <a:t>Work out:</a:t>
                </a:r>
              </a:p>
              <a:p>
                <a:pPr marL="971550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70" b="0" i="0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rad>
                  </m:oMath>
                </a14:m>
                <a:r>
                  <a:rPr lang="en-US" sz="2470" dirty="0" smtClean="0"/>
                  <a:t> 	</a:t>
                </a:r>
                <a:r>
                  <a:rPr lang="en-US" sz="247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470" dirty="0" smtClean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7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470" dirty="0"/>
              </a:p>
              <a:p>
                <a:pPr marL="971550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7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470" dirty="0" smtClean="0"/>
                  <a:t>	</a:t>
                </a:r>
                <a:r>
                  <a:rPr lang="en-US" sz="247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470" dirty="0" smtClean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70" b="0" i="0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endParaRPr lang="en-US" sz="2470" dirty="0"/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470" dirty="0" smtClean="0"/>
                  <a:t>a </a:t>
                </a:r>
                <a:r>
                  <a:rPr lang="en-US" sz="2470" dirty="0"/>
                  <a:t>= 4.5 and b = 6.2 </a:t>
                </a:r>
                <a:r>
                  <a:rPr lang="en-US" sz="2470" dirty="0" smtClean="0"/>
                  <a:t/>
                </a:r>
                <a:br>
                  <a:rPr lang="en-US" sz="2470" dirty="0" smtClean="0"/>
                </a:br>
                <a:r>
                  <a:rPr lang="en-US" sz="2470" dirty="0" smtClean="0"/>
                  <a:t>Work </a:t>
                </a:r>
                <a:r>
                  <a:rPr lang="en-US" sz="2470" dirty="0"/>
                  <a:t>out </a:t>
                </a:r>
                <a:endParaRPr lang="en-US" sz="2470" dirty="0" smtClean="0"/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470" i="1" dirty="0" smtClean="0"/>
                  <a:t>a</a:t>
                </a:r>
                <a:r>
                  <a:rPr lang="en-US" sz="2470" baseline="30000" dirty="0" smtClean="0"/>
                  <a:t>2</a:t>
                </a:r>
                <a:r>
                  <a:rPr lang="en-US" sz="2470" dirty="0" smtClean="0"/>
                  <a:t> </a:t>
                </a:r>
                <a:r>
                  <a:rPr lang="en-US" sz="2470" dirty="0"/>
                  <a:t>+ </a:t>
                </a:r>
                <a:r>
                  <a:rPr lang="en-US" sz="2470" i="1" dirty="0"/>
                  <a:t>b</a:t>
                </a:r>
                <a:r>
                  <a:rPr lang="en-US" sz="2470" baseline="30000" dirty="0"/>
                  <a:t>2</a:t>
                </a:r>
                <a:r>
                  <a:rPr lang="en-US" sz="2470" dirty="0"/>
                  <a:t> </a:t>
                </a:r>
                <a:r>
                  <a:rPr lang="en-US" sz="2470" dirty="0" smtClean="0"/>
                  <a:t>	</a:t>
                </a:r>
                <a:r>
                  <a:rPr lang="en-US" sz="247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47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70" i="1" dirty="0"/>
                          <m:t>a</m:t>
                        </m:r>
                        <m:r>
                          <m:rPr>
                            <m:nor/>
                          </m:rPr>
                          <a:rPr lang="en-US" sz="247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70" dirty="0"/>
                          <m:t> + </m:t>
                        </m:r>
                        <m:r>
                          <m:rPr>
                            <m:nor/>
                          </m:rPr>
                          <a:rPr lang="en-US" sz="2470" i="1" dirty="0"/>
                          <m:t>b</m:t>
                        </m:r>
                        <m:r>
                          <m:rPr>
                            <m:nor/>
                          </m:rPr>
                          <a:rPr lang="en-US" sz="2470" baseline="30000" dirty="0"/>
                          <m:t>2</m:t>
                        </m:r>
                      </m:e>
                    </m:rad>
                  </m:oMath>
                </a14:m>
                <a:endParaRPr lang="en-US" sz="2470" dirty="0" smtClean="0"/>
              </a:p>
              <a:p>
                <a:pPr marL="457200" lvl="2">
                  <a:buClr>
                    <a:srgbClr val="C00000"/>
                  </a:buClr>
                  <a:tabLst>
                    <a:tab pos="2743200" algn="l"/>
                  </a:tabLst>
                </a:pPr>
                <a:r>
                  <a:rPr lang="en-US" sz="2470" dirty="0" smtClean="0"/>
                  <a:t>Give </a:t>
                </a:r>
                <a:r>
                  <a:rPr lang="en-US" sz="2470" dirty="0"/>
                  <a:t>your answers correct to 1 decimal place.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470" dirty="0" smtClean="0"/>
                  <a:t>Find </a:t>
                </a:r>
                <a:r>
                  <a:rPr lang="en-US" sz="2470" dirty="0"/>
                  <a:t>the positive solution of each equation.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470" dirty="0"/>
                  <a:t>Give your answers correct to 3 significant figures, </a:t>
                </a:r>
                <a:endParaRPr lang="en-US" sz="2470" dirty="0" smtClean="0"/>
              </a:p>
              <a:p>
                <a:pPr marL="1085850" lvl="1" indent="-5715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470" dirty="0" smtClean="0"/>
                  <a:t>x</a:t>
                </a:r>
                <a:r>
                  <a:rPr lang="en-US" sz="2470" baseline="30000" dirty="0" smtClean="0"/>
                  <a:t>2</a:t>
                </a:r>
                <a:r>
                  <a:rPr lang="en-US" sz="2470" dirty="0" smtClean="0"/>
                  <a:t> </a:t>
                </a:r>
                <a:r>
                  <a:rPr lang="en-US" sz="2470" dirty="0"/>
                  <a:t>= 12 </a:t>
                </a:r>
                <a:r>
                  <a:rPr lang="en-US" sz="2470" dirty="0" smtClean="0"/>
                  <a:t>	</a:t>
                </a:r>
              </a:p>
              <a:p>
                <a:pPr marL="1085850" lvl="1" indent="-5715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470" dirty="0" smtClean="0"/>
                  <a:t>x</a:t>
                </a:r>
                <a:r>
                  <a:rPr lang="en-US" sz="2470" baseline="30000" dirty="0" smtClean="0"/>
                  <a:t>2</a:t>
                </a:r>
                <a:r>
                  <a:rPr lang="en-US" sz="2470" dirty="0" smtClean="0"/>
                  <a:t> </a:t>
                </a:r>
                <a:r>
                  <a:rPr lang="en-US" sz="2470" dirty="0"/>
                  <a:t>= 12</a:t>
                </a:r>
                <a:r>
                  <a:rPr lang="en-US" sz="2470" baseline="30000" dirty="0"/>
                  <a:t>2</a:t>
                </a:r>
                <a:r>
                  <a:rPr lang="en-US" sz="2470" dirty="0"/>
                  <a:t> + 8</a:t>
                </a:r>
                <a:r>
                  <a:rPr lang="en-US" sz="2470" baseline="30000" dirty="0"/>
                  <a:t>2</a:t>
                </a:r>
                <a:endParaRPr lang="en-US" sz="2470" baseline="30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4963499" cy="5597045"/>
              </a:xfrm>
              <a:prstGeom prst="rect">
                <a:avLst/>
              </a:prstGeom>
              <a:blipFill rotWithShape="0">
                <a:blip r:embed="rId4"/>
                <a:stretch>
                  <a:fillRect l="-1720" t="-763" r="-3563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sp>
        <p:nvSpPr>
          <p:cNvPr id="6" name="Flowchart: Delay 5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255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81128" y="1268760"/>
            <a:ext cx="5213924" cy="5241780"/>
            <a:chOff x="150164" y="6494199"/>
            <a:chExt cx="5213924" cy="5241780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5062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 right-angled triangle the longest side called the hypotenuse. Pythagoras' theorem states that, in a right-angled triangle, the square of the hypotenuse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equal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the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 of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squares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sides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8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6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479" y="3952871"/>
            <a:ext cx="2452617" cy="25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14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7188" r="20075" b="8000"/>
          <a:stretch/>
        </p:blipFill>
        <p:spPr>
          <a:xfrm>
            <a:off x="179512" y="1191947"/>
            <a:ext cx="8712968" cy="54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7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 flipH="1">
                <a:off x="294179" y="1412932"/>
                <a:ext cx="8457945" cy="518442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Calculate the length of the hypotenuse.</a:t>
                </a:r>
              </a:p>
              <a:p>
                <a:pPr>
                  <a:tabLst>
                    <a:tab pos="1314450" algn="l"/>
                  </a:tabLst>
                </a:pP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 your answer correct to 2 significant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figures.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5, </a:t>
                </a:r>
                <a:r>
                  <a:rPr lang="en-US" sz="23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4, </a:t>
                </a:r>
                <a:r>
                  <a:rPr lang="en-US" sz="23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</a:t>
                </a:r>
                <a:r>
                  <a:rPr lang="en-US" sz="23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r>
                  <a:rPr lang="en-US" sz="23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a</a:t>
                </a:r>
                <a:r>
                  <a:rPr lang="en-US" sz="23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+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5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+ 4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25 + 16 </a:t>
                </a:r>
                <a:endParaRPr lang="en-US" sz="23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41 </a:t>
                </a:r>
                <a:endParaRPr lang="en-US" sz="23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rad>
                  </m:oMath>
                </a14:m>
                <a:endParaRPr lang="en-US" sz="23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6.4031...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6.4cm (to 2s.f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tabLst>
                    <a:tab pos="1314450" algn="l"/>
                  </a:tabLst>
                </a:pPr>
                <a:r>
                  <a:rPr lang="en-US" sz="23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</a:t>
                </a:r>
                <a:r>
                  <a:rPr lang="en-US" sz="23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it matter which side is a and which is 6?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412932"/>
                <a:ext cx="8457945" cy="5184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entagon 11"/>
          <p:cNvSpPr/>
          <p:nvPr/>
        </p:nvSpPr>
        <p:spPr>
          <a:xfrm>
            <a:off x="294180" y="119675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203848" y="3325340"/>
            <a:ext cx="5439444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triangle. Label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hypotenuse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two sides a and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Straight Connector 14"/>
          <p:cNvCxnSpPr>
            <a:endCxn id="18" idx="3"/>
          </p:cNvCxnSpPr>
          <p:nvPr/>
        </p:nvCxnSpPr>
        <p:spPr>
          <a:xfrm>
            <a:off x="1979712" y="3884106"/>
            <a:ext cx="1224136" cy="605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216" y="1471716"/>
            <a:ext cx="2160240" cy="17676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3203848" y="5444350"/>
            <a:ext cx="5439444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your answer to 2 significant figures and put the units in your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203848" y="4136012"/>
            <a:ext cx="5439444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the values of a, b and c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formula for Pythagoras' theorem.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203848" y="4928100"/>
            <a:ext cx="5439444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calculator to find the square root.</a:t>
            </a:r>
          </a:p>
        </p:txBody>
      </p:sp>
      <p:cxnSp>
        <p:nvCxnSpPr>
          <p:cNvPr id="22" name="Straight Connector 21"/>
          <p:cNvCxnSpPr>
            <a:endCxn id="19" idx="3"/>
          </p:cNvCxnSpPr>
          <p:nvPr/>
        </p:nvCxnSpPr>
        <p:spPr>
          <a:xfrm>
            <a:off x="1641875" y="5128155"/>
            <a:ext cx="1561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3"/>
          </p:cNvCxnSpPr>
          <p:nvPr/>
        </p:nvCxnSpPr>
        <p:spPr>
          <a:xfrm flipV="1">
            <a:off x="2989571" y="5798293"/>
            <a:ext cx="214277" cy="726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584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253928"/>
                <a:ext cx="5256585" cy="524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743200" algn="l"/>
                  </a:tabLst>
                </a:pPr>
                <a:r>
                  <a:rPr lang="en-US" sz="2220" b="1" dirty="0" smtClean="0">
                    <a:solidFill>
                      <a:srgbClr val="FF0000"/>
                    </a:solidFill>
                  </a:rPr>
                  <a:t>Reflect</a:t>
                </a:r>
                <a:r>
                  <a:rPr lang="en-US" sz="222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20" dirty="0" smtClean="0"/>
                  <a:t>Dawn and Eleri are answering the same question. Parts of their working are shown.</a:t>
                </a:r>
                <a:br>
                  <a:rPr lang="en-US" sz="2220" dirty="0" smtClean="0"/>
                </a:br>
                <a:r>
                  <a:rPr lang="en-US" sz="2220" dirty="0" smtClean="0">
                    <a:latin typeface="Comic Sans MS" panose="030F0702030302020204" pitchFamily="66" charset="0"/>
                  </a:rPr>
                  <a:t>Dawn’s working  </a:t>
                </a:r>
                <a:r>
                  <a:rPr lang="en-US" sz="2220" dirty="0" err="1" smtClean="0">
                    <a:latin typeface="Comic Sans MS" panose="030F0702030302020204" pitchFamily="66" charset="0"/>
                  </a:rPr>
                  <a:t>Eleri’s</a:t>
                </a:r>
                <a:r>
                  <a:rPr lang="en-US" sz="2220" dirty="0" smtClean="0">
                    <a:latin typeface="Comic Sans MS" panose="030F0702030302020204" pitchFamily="66" charset="0"/>
                  </a:rPr>
                  <a:t> working</a:t>
                </a:r>
                <a:br>
                  <a:rPr lang="en-US" sz="2220" dirty="0" smtClean="0">
                    <a:latin typeface="Comic Sans MS" panose="030F0702030302020204" pitchFamily="66" charset="0"/>
                  </a:rPr>
                </a:br>
                <a:r>
                  <a:rPr lang="en-US" sz="2220" dirty="0" smtClean="0">
                    <a:latin typeface="Comic Sans MS" panose="030F0702030302020204" pitchFamily="66" charset="0"/>
                  </a:rPr>
                  <a:t>x2 = 33.846	x2 = 33.846</a:t>
                </a:r>
                <a:br>
                  <a:rPr lang="en-US" sz="2220" dirty="0" smtClean="0">
                    <a:latin typeface="Comic Sans MS" panose="030F0702030302020204" pitchFamily="66" charset="0"/>
                  </a:rPr>
                </a:br>
                <a:r>
                  <a:rPr lang="en-US" sz="2220" dirty="0" smtClean="0">
                    <a:latin typeface="Comic Sans MS" panose="030F0702030302020204" pitchFamily="66" charset="0"/>
                  </a:rPr>
                  <a:t> 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2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20" b="0" i="1" smtClean="0">
                            <a:latin typeface="Cambria Math" panose="02040503050406030204" pitchFamily="18" charset="0"/>
                          </a:rPr>
                          <m:t>33.8</m:t>
                        </m:r>
                      </m:e>
                    </m:rad>
                  </m:oMath>
                </a14:m>
                <a:r>
                  <a:rPr lang="en-US" sz="2220" dirty="0" smtClean="0">
                    <a:latin typeface="Comic Sans MS" panose="030F0702030302020204" pitchFamily="66" charset="0"/>
                  </a:rPr>
                  <a:t>	 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2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20" b="0" i="1" smtClean="0">
                            <a:latin typeface="Cambria Math" panose="02040503050406030204" pitchFamily="18" charset="0"/>
                          </a:rPr>
                          <m:t>33.846</m:t>
                        </m:r>
                      </m:e>
                    </m:rad>
                  </m:oMath>
                </a14:m>
                <a:r>
                  <a:rPr lang="en-US" sz="2220" dirty="0" smtClean="0">
                    <a:latin typeface="Comic Sans MS" panose="030F0702030302020204" pitchFamily="66" charset="0"/>
                  </a:rPr>
                  <a:t/>
                </a:r>
                <a:br>
                  <a:rPr lang="en-US" sz="2220" dirty="0" smtClean="0">
                    <a:latin typeface="Comic Sans MS" panose="030F0702030302020204" pitchFamily="66" charset="0"/>
                  </a:rPr>
                </a:br>
                <a:r>
                  <a:rPr lang="en-US" sz="2220" dirty="0" smtClean="0">
                    <a:latin typeface="Comic Sans MS" panose="030F0702030302020204" pitchFamily="66" charset="0"/>
                  </a:rPr>
                  <a:t>  x </a:t>
                </a:r>
                <a:r>
                  <a:rPr lang="en-US" sz="2220" dirty="0">
                    <a:latin typeface="Comic Sans MS" panose="030F0702030302020204" pitchFamily="66" charset="0"/>
                  </a:rPr>
                  <a:t>=</a:t>
                </a:r>
                <a:r>
                  <a:rPr lang="en-US" sz="2220" dirty="0" smtClean="0">
                    <a:latin typeface="Comic Sans MS" panose="030F0702030302020204" pitchFamily="66" charset="0"/>
                  </a:rPr>
                  <a:t> _______	  x = ________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20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working is the more accurate? Why? </a:t>
                </a:r>
                <a:endParaRPr lang="en-US" sz="222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Will </a:t>
                </a:r>
                <a:r>
                  <a:rPr lang="en-US" sz="222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accuracy of the working affect the answer</a:t>
                </a:r>
                <a:r>
                  <a:rPr lang="en-US" sz="22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43200" algn="l"/>
                  </a:tabLst>
                </a:pPr>
                <a:r>
                  <a:rPr lang="en-US" sz="222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r>
                  <a:rPr lang="en-US" sz="2220" dirty="0">
                    <a:latin typeface="Arial" panose="020B0604020202020204" pitchFamily="34" charset="0"/>
                    <a:cs typeface="Arial" panose="020B0604020202020204" pitchFamily="34" charset="0"/>
                  </a:rPr>
                  <a:t> A zip wire runs from a vertical height of 20 feet. The total horizontal distance travelled is 32 </a:t>
                </a:r>
                <a:r>
                  <a:rPr lang="en-US" sz="22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feet. </a:t>
                </a:r>
                <a:br>
                  <a:rPr lang="en-US" sz="22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222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length of the zip wire?</a:t>
                </a:r>
                <a:endParaRPr lang="en-US" sz="222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253928"/>
                <a:ext cx="5256585" cy="5248873"/>
              </a:xfrm>
              <a:prstGeom prst="rect">
                <a:avLst/>
              </a:prstGeom>
              <a:blipFill rotWithShape="0">
                <a:blip r:embed="rId4"/>
                <a:stretch>
                  <a:fillRect l="-1275" t="-697" r="-1970" b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01317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632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53928"/>
            <a:ext cx="5256585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220" dirty="0" smtClean="0"/>
              <a:t>Calculate </a:t>
            </a:r>
            <a:r>
              <a:rPr lang="en-US" sz="2220" dirty="0"/>
              <a:t>the length of the hypotenuse in each triangle. Give your answers correct to 2 significant figures.</a:t>
            </a:r>
            <a:endParaRPr lang="en-US" sz="22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36" y="1253928"/>
            <a:ext cx="734912" cy="734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2954510"/>
            <a:ext cx="2204150" cy="1554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510" y="3717032"/>
            <a:ext cx="2931322" cy="1636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740" y="2348880"/>
            <a:ext cx="2949299" cy="12976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1520" y="5509681"/>
            <a:ext cx="5204539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Do not round before taking the square root. Use all the figures on your calculator display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23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53928"/>
            <a:ext cx="5256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000" dirty="0"/>
              <a:t>ABC is a right-angled triangle. Calculate the length of AC. Give your answer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correct </a:t>
            </a:r>
            <a:r>
              <a:rPr lang="en-US" sz="2000" dirty="0"/>
              <a:t>to 3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significant </a:t>
            </a:r>
            <a:br>
              <a:rPr lang="en-US" sz="2000" dirty="0" smtClean="0"/>
            </a:br>
            <a:r>
              <a:rPr lang="en-US" sz="2000" dirty="0" smtClean="0"/>
              <a:t>figures.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length of the diagonal of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rectangle measuring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5cm by 3.5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a sensible rounding for the answer to this question? Why?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36" y="1253928"/>
            <a:ext cx="734912" cy="734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498" y="2060848"/>
            <a:ext cx="3048606" cy="1758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2060848"/>
            <a:ext cx="468053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64141" y="5212357"/>
            <a:ext cx="5204539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Q9f strategy hint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Sketch a right- angled triangle and label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 </a:t>
            </a:r>
          </a:p>
          <a:p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degree of accuracy after your answer e.g. 2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1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815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53928"/>
            <a:ext cx="79208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Problem-solving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A ship sails 5 miles North and then 8.1 miles </a:t>
            </a:r>
            <a:r>
              <a:rPr lang="en-US" sz="2300" dirty="0" smtClean="0"/>
              <a:t>East.</a:t>
            </a:r>
            <a:br>
              <a:rPr lang="en-US" sz="2300" dirty="0" smtClean="0"/>
            </a:br>
            <a:r>
              <a:rPr lang="en-US" sz="2300" dirty="0" smtClean="0"/>
              <a:t>It </a:t>
            </a:r>
            <a:r>
              <a:rPr lang="en-US" sz="2300" dirty="0"/>
              <a:t>then returns directly to its starting </a:t>
            </a:r>
            <a:r>
              <a:rPr lang="en-US" sz="2300" dirty="0" smtClean="0"/>
              <a:t>point. What </a:t>
            </a:r>
            <a:r>
              <a:rPr lang="en-US" sz="2300" dirty="0"/>
              <a:t>is the total distance the ship travels</a:t>
            </a:r>
            <a:r>
              <a:rPr lang="en-US" sz="2300" dirty="0" smtClean="0"/>
              <a:t>?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/ Problem-solving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roof truss is made of wood. The vertical support bisects the horizontal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span.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out the total length of wood needed to make the truss.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53928"/>
            <a:ext cx="620648" cy="620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19" y="2823319"/>
            <a:ext cx="7920880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question is asking for the total distance.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605" y="4565844"/>
            <a:ext cx="4697867" cy="20315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323528" y="5357259"/>
            <a:ext cx="367240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communication hint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Bisect means divide in half.</a:t>
            </a:r>
          </a:p>
        </p:txBody>
      </p:sp>
    </p:spTree>
    <p:extLst>
      <p:ext uri="{BB962C8B-B14F-4D97-AF65-F5344CB8AC3E}">
        <p14:creationId xmlns:p14="http://schemas.microsoft.com/office/powerpoint/2010/main" val="17630017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36" y="1253928"/>
            <a:ext cx="734912" cy="7349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5905" y="1268760"/>
            <a:ext cx="5130191" cy="3855040"/>
            <a:chOff x="3483872" y="1089031"/>
            <a:chExt cx="5264592" cy="385504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91880" y="1089031"/>
              <a:ext cx="5256584" cy="3855040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3889" y="1666250"/>
              <a:ext cx="5095139" cy="32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ABCD is a </a:t>
              </a:r>
              <a:r>
                <a:rPr lang="en-US" sz="2300" dirty="0" smtClean="0"/>
                <a:t/>
              </a:r>
              <a:br>
                <a:rPr lang="en-US" sz="2300" dirty="0" smtClean="0"/>
              </a:br>
              <a:r>
                <a:rPr lang="en-US" sz="2300" dirty="0" smtClean="0"/>
                <a:t>trapezium</a:t>
              </a:r>
              <a:r>
                <a:rPr lang="en-US" sz="2300" dirty="0"/>
                <a:t>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AB = 6 cm </a:t>
              </a:r>
              <a:endParaRPr lang="en-US" sz="23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 smtClean="0"/>
                <a:t>BC </a:t>
              </a:r>
              <a:r>
                <a:rPr lang="en-US" sz="2300" dirty="0"/>
                <a:t>= 8cm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 smtClean="0"/>
                <a:t>AD </a:t>
              </a:r>
              <a:r>
                <a:rPr lang="en-US" sz="2300" dirty="0"/>
                <a:t>= 12 cm </a:t>
              </a:r>
              <a:endParaRPr lang="en-US" sz="23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 smtClean="0"/>
                <a:t>Calculate </a:t>
              </a:r>
              <a:r>
                <a:rPr lang="en-US" sz="2300" dirty="0"/>
                <a:t>the </a:t>
              </a:r>
              <a:r>
                <a:rPr lang="en-US" sz="2300" dirty="0" smtClean="0"/>
                <a:t/>
              </a:r>
              <a:br>
                <a:rPr lang="en-US" sz="2300" dirty="0" smtClean="0"/>
              </a:br>
              <a:r>
                <a:rPr lang="en-US" sz="2300" dirty="0" smtClean="0"/>
                <a:t>perimeter </a:t>
              </a:r>
              <a:r>
                <a:rPr lang="en-US" sz="2300" dirty="0"/>
                <a:t>of ABCD.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Give your answer correct to 1 decimal place</a:t>
              </a:r>
              <a:r>
                <a:rPr lang="en-US" sz="2300" dirty="0" smtClean="0"/>
                <a:t>.	</a:t>
              </a:r>
              <a:r>
                <a:rPr lang="en-US" sz="2300" b="1" dirty="0" smtClean="0"/>
                <a:t>(</a:t>
              </a:r>
              <a:r>
                <a:rPr lang="en-US" sz="2300" b="1" dirty="0"/>
                <a:t>3 marks)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644" y="1861146"/>
            <a:ext cx="2190598" cy="23918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51520" y="5229200"/>
            <a:ext cx="5176772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into a rectangle and a right- angled triangle and then fill in the measurements of the sides of the triangle.</a:t>
            </a:r>
          </a:p>
        </p:txBody>
      </p:sp>
    </p:spTree>
    <p:extLst>
      <p:ext uri="{BB962C8B-B14F-4D97-AF65-F5344CB8AC3E}">
        <p14:creationId xmlns:p14="http://schemas.microsoft.com/office/powerpoint/2010/main" val="23009532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2852936"/>
            <a:ext cx="5256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Reasoning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Can a right-angled triangle have sides of length </a:t>
            </a:r>
            <a:endParaRPr lang="en-US" sz="2100" dirty="0" smtClean="0"/>
          </a:p>
          <a:p>
            <a:pPr marL="800100" lvl="1" indent="-3429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4cm</a:t>
            </a:r>
            <a:r>
              <a:rPr lang="en-US" sz="2100" dirty="0"/>
              <a:t>, 5cm,8cm </a:t>
            </a:r>
            <a:endParaRPr lang="en-US" sz="2100" dirty="0" smtClean="0"/>
          </a:p>
          <a:p>
            <a:pPr marL="800100" lvl="1" indent="-3429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9cm</a:t>
            </a:r>
            <a:r>
              <a:rPr lang="en-US" sz="2100" dirty="0"/>
              <a:t>, 12cm, 15cm </a:t>
            </a:r>
            <a:endParaRPr lang="en-US" sz="2100" dirty="0" smtClean="0"/>
          </a:p>
          <a:p>
            <a:pPr marL="800100" lvl="1" indent="-3429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5cm</a:t>
            </a:r>
            <a:r>
              <a:rPr lang="en-US" sz="2100" dirty="0"/>
              <a:t>, 12cm, </a:t>
            </a:r>
            <a:r>
              <a:rPr lang="en-US" sz="2100" dirty="0" smtClean="0"/>
              <a:t>13cm?</a:t>
            </a:r>
          </a:p>
          <a:p>
            <a:pPr lvl="1">
              <a:buClr>
                <a:srgbClr val="C00000"/>
              </a:buClr>
              <a:tabLst>
                <a:tab pos="2743200" algn="l"/>
              </a:tabLst>
            </a:pPr>
            <a:r>
              <a:rPr lang="en-US" sz="2100" dirty="0" smtClean="0"/>
              <a:t>Explain </a:t>
            </a:r>
            <a:r>
              <a:rPr lang="en-US" sz="2100" dirty="0"/>
              <a:t>your answers.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5.4 – Pythagoras’ Theorem 1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36" y="1253928"/>
            <a:ext cx="734912" cy="7349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1128" y="1268760"/>
            <a:ext cx="5213924" cy="1517684"/>
            <a:chOff x="150164" y="6494199"/>
            <a:chExt cx="5213924" cy="1517684"/>
          </a:xfrm>
        </p:grpSpPr>
        <p:sp>
          <p:nvSpPr>
            <p:cNvPr id="11" name="Rectangle 10"/>
            <p:cNvSpPr/>
            <p:nvPr/>
          </p:nvSpPr>
          <p:spPr>
            <a:xfrm flipH="1">
              <a:off x="150164" y="6673055"/>
              <a:ext cx="5213924" cy="13388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triangle with sides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where c is the longest side, is right-angled only if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2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2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251519" y="4941168"/>
            <a:ext cx="5204539" cy="1631216"/>
          </a:xfrm>
          <a:prstGeom prst="rect">
            <a:avLst/>
          </a:prstGeom>
          <a:solidFill>
            <a:srgbClr val="FEF1E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If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hypotenuse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6444" y="5013176"/>
            <a:ext cx="2637644" cy="15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3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5.5 – Pythagoras’ Theorem 2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500107"/>
                  </p:ext>
                </p:extLst>
              </p:nvPr>
            </p:nvGraphicFramePr>
            <p:xfrm>
              <a:off x="251518" y="1252483"/>
              <a:ext cx="8568952" cy="496562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42238"/>
                    <a:gridCol w="3186356"/>
                    <a:gridCol w="3240358"/>
                  </a:tblGrid>
                  <a:tr h="596316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this?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1868233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the length of a shorter side in a right-angled triangle.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 problems using Pythagoras' theorem.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Pythagoras' theorem is used to calculate the distances travelled by aircraft.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</a:tr>
                  <a:tr h="492856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95635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Find   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a.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b.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oMath>
                          </a14:m>
                          <a:endParaRPr lang="en-US" sz="28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Which of these have an exact answer?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/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/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/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e>
                              </m:rad>
                            </m:oMath>
                          </a14:m>
                          <a:endParaRPr lang="en-US" sz="2800" dirty="0" smtClean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500107"/>
                  </p:ext>
                </p:extLst>
              </p:nvPr>
            </p:nvGraphicFramePr>
            <p:xfrm>
              <a:off x="251518" y="1252483"/>
              <a:ext cx="8568952" cy="496562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42238"/>
                    <a:gridCol w="3186356"/>
                    <a:gridCol w="3240358"/>
                  </a:tblGrid>
                  <a:tr h="596316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this?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2148840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the length of a shorter side in a right-angled triangle.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 problems using Pythagoras' theorem.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Pythagoras' theorem is used to calculate the distances travelled by aircraft.</a:t>
                          </a:r>
                          <a:endParaRPr lang="en-US" sz="27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702308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3" t="-192857" r="-498" b="-12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Same Side Corner Rectangle 7">
            <a:hlinkClick r:id="rId4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576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68760"/>
            <a:ext cx="4824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800" dirty="0"/>
              <a:t>Calculate the length of the hypotenuse in this right-angled triangle. Give your answer correct to 1 decimal </a:t>
            </a:r>
            <a:r>
              <a:rPr lang="en-US" sz="2800" dirty="0" smtClean="0"/>
              <a:t>place.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800" dirty="0" smtClean="0"/>
              <a:t>Solve </a:t>
            </a:r>
            <a:r>
              <a:rPr lang="en-US" sz="2800" dirty="0"/>
              <a:t>these </a:t>
            </a:r>
            <a:r>
              <a:rPr lang="en-US" sz="2800" dirty="0" smtClean="0"/>
              <a:t>equations.</a:t>
            </a:r>
          </a:p>
          <a:p>
            <a:pPr marL="97155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5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/>
              <a:t>a</a:t>
            </a:r>
            <a:r>
              <a:rPr lang="en-US" sz="2800" baseline="30000" dirty="0"/>
              <a:t>2</a:t>
            </a:r>
            <a:r>
              <a:rPr lang="en-US" sz="2800" dirty="0"/>
              <a:t> + 4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endParaRPr lang="en-US" sz="2800" dirty="0" smtClean="0"/>
          </a:p>
          <a:p>
            <a:pPr marL="97155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6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 smtClean="0"/>
              <a:t>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  <a:p>
            <a:pPr marL="97155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5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/>
              <a:t>c</a:t>
            </a:r>
            <a:r>
              <a:rPr lang="en-US" sz="2800" baseline="30000" dirty="0"/>
              <a:t>2</a:t>
            </a:r>
            <a:r>
              <a:rPr lang="en-US" sz="2800" dirty="0"/>
              <a:t> = 13</a:t>
            </a:r>
            <a:r>
              <a:rPr lang="en-US" sz="2800" baseline="30000" dirty="0"/>
              <a:t>2</a:t>
            </a:r>
            <a:endParaRPr lang="en-US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140" y="4101065"/>
            <a:ext cx="1887940" cy="2496287"/>
          </a:xfrm>
          <a:prstGeom prst="rect">
            <a:avLst/>
          </a:prstGeom>
        </p:spPr>
      </p:pic>
      <p:sp>
        <p:nvSpPr>
          <p:cNvPr id="12" name="Flowchart: Delay 11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69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flipH="1">
                <a:off x="294179" y="1412932"/>
                <a:ext cx="8457945" cy="51449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Calculate the length m in this right-angled triangle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answer correct to 3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 figures.</a:t>
                </a:r>
                <a:b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a</a:t>
                </a:r>
                <a:r>
                  <a:rPr lang="en-US" sz="23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+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9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+ 4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81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+ 16 </a:t>
                </a:r>
                <a:endParaRPr lang="en-US" sz="23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</a:t>
                </a:r>
                <a:r>
                  <a:rPr lang="en-US" sz="23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81 – 16 = 65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23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8.0622...</a:t>
                </a:r>
                <a:endParaRPr lang="en-US" sz="23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8.06cm </a:t>
                </a:r>
                <a:r>
                  <a:rPr lang="en-US" sz="23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(to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3s.f)</a:t>
                </a:r>
              </a:p>
              <a:p>
                <a:pPr>
                  <a:tabLst>
                    <a:tab pos="1314450" algn="l"/>
                  </a:tabLst>
                </a:pPr>
                <a:r>
                  <a:rPr lang="en-US" sz="23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</a:t>
                </a:r>
                <a:r>
                  <a:rPr lang="en-US" sz="23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it matter which side is a and which is 6?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412932"/>
                <a:ext cx="8457945" cy="5144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entagon 7"/>
          <p:cNvSpPr/>
          <p:nvPr/>
        </p:nvSpPr>
        <p:spPr>
          <a:xfrm>
            <a:off x="294180" y="119675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395536" y="2420888"/>
            <a:ext cx="5184576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triangle. Label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hypotenuse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two sides a and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>
            <a:endCxn id="15" idx="3"/>
          </p:cNvCxnSpPr>
          <p:nvPr/>
        </p:nvCxnSpPr>
        <p:spPr>
          <a:xfrm>
            <a:off x="2123728" y="3802213"/>
            <a:ext cx="648072" cy="64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flipH="1">
            <a:off x="5580112" y="5444350"/>
            <a:ext cx="3063180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your answer to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771800" y="3513202"/>
            <a:ext cx="3813466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the values of a, b and c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Pythagoras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theorem.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3203848" y="4928100"/>
            <a:ext cx="5439444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calculator to find the square root.</a:t>
            </a:r>
          </a:p>
        </p:txBody>
      </p:sp>
      <p:cxnSp>
        <p:nvCxnSpPr>
          <p:cNvPr id="17" name="Straight Connector 16"/>
          <p:cNvCxnSpPr>
            <a:endCxn id="16" idx="3"/>
          </p:cNvCxnSpPr>
          <p:nvPr/>
        </p:nvCxnSpPr>
        <p:spPr>
          <a:xfrm>
            <a:off x="1641875" y="5128155"/>
            <a:ext cx="1561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3"/>
          </p:cNvCxnSpPr>
          <p:nvPr/>
        </p:nvCxnSpPr>
        <p:spPr>
          <a:xfrm flipV="1">
            <a:off x="3203848" y="5798293"/>
            <a:ext cx="2376264" cy="78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H="1">
            <a:off x="6300192" y="4388477"/>
            <a:ext cx="2343100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the equation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>
            <a:endCxn id="22" idx="3"/>
          </p:cNvCxnSpPr>
          <p:nvPr/>
        </p:nvCxnSpPr>
        <p:spPr>
          <a:xfrm flipV="1">
            <a:off x="2843808" y="4588532"/>
            <a:ext cx="3456384" cy="17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582" y="1501655"/>
            <a:ext cx="1979876" cy="23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7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31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1079500" algn="l"/>
                    <a:tab pos="2743200" algn="l"/>
                  </a:tabLst>
                </a:pPr>
                <a:r>
                  <a:rPr lang="en-US" sz="3000" b="1" dirty="0" smtClean="0">
                    <a:solidFill>
                      <a:srgbClr val="FF0000"/>
                    </a:solidFill>
                  </a:rPr>
                  <a:t>Numerical 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fluency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1079500" algn="l"/>
                    <a:tab pos="2743200" algn="l"/>
                  </a:tabLst>
                </a:pPr>
                <a:r>
                  <a:rPr lang="en-US" sz="3000" dirty="0" smtClean="0"/>
                  <a:t>Workout 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1079500" algn="l"/>
                    <a:tab pos="2743200" algn="l"/>
                  </a:tabLst>
                </a:pPr>
                <a:r>
                  <a:rPr lang="en-US" sz="3000" dirty="0" smtClean="0"/>
                  <a:t>3</a:t>
                </a:r>
                <a:r>
                  <a:rPr lang="en-US" sz="3000" baseline="30000" dirty="0" smtClean="0"/>
                  <a:t>2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+ 4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3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 + 4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</m:e>
                    </m:rad>
                  </m:oMath>
                </a14:m>
                <a:endParaRPr lang="en-US" sz="300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07950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000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−6</m:t>
                        </m:r>
                        <m:r>
                          <a:rPr lang="en-US" sz="3000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 smtClean="0"/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3000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000" dirty="0" smtClean="0"/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1079500" algn="l"/>
                    <a:tab pos="2743200" algn="l"/>
                  </a:tabLst>
                </a:pPr>
                <a:r>
                  <a:rPr lang="en-US" sz="3000" dirty="0" smtClean="0"/>
                  <a:t>Work out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107950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i="0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i="0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/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i="0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i="0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000" dirty="0"/>
              </a:p>
              <a:p>
                <a:pPr marL="1316038" lvl="2" indent="-401638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3000" dirty="0" smtClean="0"/>
                  <a:t>Give </a:t>
                </a:r>
                <a:r>
                  <a:rPr lang="en-US" sz="3000" dirty="0"/>
                  <a:t>your answers as a decimal correct to 2 decimal </a:t>
                </a:r>
                <a:r>
                  <a:rPr lang="en-US" sz="3000" dirty="0" smtClean="0"/>
                  <a:t>places.</a:t>
                </a:r>
              </a:p>
              <a:p>
                <a:pPr marL="1316038" lvl="2" indent="-401638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3000" dirty="0" smtClean="0"/>
                  <a:t>Leave </a:t>
                </a:r>
                <a:r>
                  <a:rPr lang="en-US" sz="3000" dirty="0"/>
                  <a:t>your answers in surd form.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313378"/>
              </a:xfrm>
              <a:prstGeom prst="rect">
                <a:avLst/>
              </a:prstGeom>
              <a:blipFill rotWithShape="0">
                <a:blip r:embed="rId4"/>
                <a:stretch>
                  <a:fillRect l="-2665" t="-1491" r="-2897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461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05905" y="1268760"/>
            <a:ext cx="5130191" cy="4055094"/>
            <a:chOff x="3483872" y="1089031"/>
            <a:chExt cx="5264592" cy="4055094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1"/>
              <a:ext cx="5256584" cy="4055094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63889" y="1666250"/>
              <a:ext cx="509513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endParaRPr lang="en-US" sz="20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endParaRPr lang="en-US" sz="2000" dirty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endParaRPr lang="en-US" sz="20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endParaRPr lang="en-US" sz="2000" dirty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endParaRPr lang="en-US" sz="20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 smtClean="0"/>
                <a:t>ABC </a:t>
              </a:r>
              <a:r>
                <a:rPr lang="en-US" sz="2000" dirty="0"/>
                <a:t>is a right-angled triangle.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AC = 6cm AB = 13 cm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Calculate the length of BC.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Give your answer correct to 3 significant figures. </a:t>
              </a:r>
              <a:r>
                <a:rPr lang="en-US" sz="2000" dirty="0" smtClean="0"/>
                <a:t>	</a:t>
              </a:r>
              <a:r>
                <a:rPr lang="en-US" sz="2000" b="1" dirty="0" smtClean="0"/>
                <a:t>(</a:t>
              </a:r>
              <a:r>
                <a:rPr lang="en-US" sz="2000" b="1" dirty="0"/>
                <a:t>3 marks)</a:t>
              </a:r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i="1" dirty="0"/>
                <a:t>March 2013, Q13, 1MA0/2H</a:t>
              </a:r>
              <a:endParaRPr lang="en-US" sz="2000" b="1" i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14" y="1836861"/>
            <a:ext cx="4134346" cy="15503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251520" y="5528148"/>
            <a:ext cx="5176772" cy="99719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96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19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a, b and c on the diagram. Write down the theorem you use before you substitute in.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90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Modelling / Real </a:t>
            </a:r>
            <a:r>
              <a:rPr lang="en-US" sz="2600" dirty="0"/>
              <a:t>A </a:t>
            </a:r>
            <a:r>
              <a:rPr lang="en-US" sz="2600" dirty="0" smtClean="0"/>
              <a:t>ladder </a:t>
            </a:r>
            <a:r>
              <a:rPr lang="en-US" sz="2600" dirty="0"/>
              <a:t>of length 5 m </a:t>
            </a:r>
            <a:r>
              <a:rPr lang="en-US" sz="2600" dirty="0" smtClean="0"/>
              <a:t>leans </a:t>
            </a:r>
            <a:r>
              <a:rPr lang="en-US" sz="2600" dirty="0"/>
              <a:t>against a </a:t>
            </a:r>
            <a:r>
              <a:rPr lang="en-US" sz="2600" dirty="0" smtClean="0"/>
              <a:t>vertical wall.</a:t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foot of the </a:t>
            </a:r>
            <a:r>
              <a:rPr lang="en-US" sz="2600" dirty="0" smtClean="0"/>
              <a:t>ladder </a:t>
            </a:r>
            <a:r>
              <a:rPr lang="en-US" sz="2600" dirty="0"/>
              <a:t>is 4.2 m from </a:t>
            </a:r>
            <a:r>
              <a:rPr lang="en-US" sz="2600" dirty="0" smtClean="0"/>
              <a:t>the </a:t>
            </a:r>
            <a:r>
              <a:rPr lang="en-US" sz="2600" dirty="0"/>
              <a:t>base of the </a:t>
            </a:r>
            <a:r>
              <a:rPr lang="en-US" sz="2600" dirty="0" smtClean="0"/>
              <a:t>wall.</a:t>
            </a:r>
            <a:br>
              <a:rPr lang="en-US" sz="2600" dirty="0" smtClean="0"/>
            </a:br>
            <a:r>
              <a:rPr lang="en-US" sz="2600" dirty="0" smtClean="0"/>
              <a:t>How </a:t>
            </a:r>
            <a:r>
              <a:rPr lang="en-US" sz="2600" dirty="0"/>
              <a:t>far is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top </a:t>
            </a:r>
            <a:r>
              <a:rPr lang="en-US" sz="2600" dirty="0"/>
              <a:t>of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ladder </a:t>
            </a:r>
            <a:r>
              <a:rPr lang="en-US" sz="2600" dirty="0"/>
              <a:t>from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ground?</a:t>
            </a:r>
            <a:endParaRPr 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3286064"/>
            <a:ext cx="2448273" cy="3264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20" y="5027692"/>
            <a:ext cx="2540244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State the degree of accuracy after your answer.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90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Modelling / Real </a:t>
            </a:r>
            <a:r>
              <a:rPr lang="en-US" sz="2600" dirty="0" smtClean="0"/>
              <a:t>A </a:t>
            </a:r>
            <a:r>
              <a:rPr lang="en-US" sz="2600" dirty="0"/>
              <a:t>ramp is to be used to go up one step.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The ramp is 3 m </a:t>
            </a:r>
            <a:r>
              <a:rPr lang="en-US" sz="2600" dirty="0" smtClean="0"/>
              <a:t>long.</a:t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step is 30 cm </a:t>
            </a:r>
            <a:r>
              <a:rPr lang="en-US" sz="2600" dirty="0" smtClean="0"/>
              <a:t>high.</a:t>
            </a:r>
            <a:br>
              <a:rPr lang="en-US" sz="2600" dirty="0" smtClean="0"/>
            </a:br>
            <a:r>
              <a:rPr lang="en-US" sz="2600" dirty="0" smtClean="0"/>
              <a:t>How </a:t>
            </a:r>
            <a:r>
              <a:rPr lang="en-US" sz="2600" dirty="0"/>
              <a:t>far away from the step (</a:t>
            </a:r>
            <a:r>
              <a:rPr lang="en-US" sz="2600" i="1" dirty="0"/>
              <a:t>x</a:t>
            </a:r>
            <a:r>
              <a:rPr lang="en-US" sz="2600" dirty="0"/>
              <a:t>) does the ramp start? Give your answer in metres, to the nearest </a:t>
            </a:r>
            <a:r>
              <a:rPr lang="en-US" sz="2600" dirty="0" err="1"/>
              <a:t>centimetre</a:t>
            </a:r>
            <a:r>
              <a:rPr lang="en-US" sz="2600" dirty="0"/>
              <a:t>.</a:t>
            </a:r>
            <a:br>
              <a:rPr lang="en-US" sz="2600" dirty="0"/>
            </a:br>
            <a:endParaRPr 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5694347"/>
            <a:ext cx="5256584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Convert lengths to the same units.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78" y="2049817"/>
            <a:ext cx="4995664" cy="11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99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180" b="1" dirty="0">
                <a:solidFill>
                  <a:srgbClr val="FF0000"/>
                </a:solidFill>
              </a:rPr>
              <a:t>Modelling / Real </a:t>
            </a:r>
            <a:r>
              <a:rPr lang="en-US" sz="2180" dirty="0"/>
              <a:t>Calculate the vertical height of trapezium </a:t>
            </a:r>
            <a:r>
              <a:rPr lang="en-US" sz="2180" dirty="0" smtClean="0"/>
              <a:t>ABCD. </a:t>
            </a:r>
            <a:br>
              <a:rPr lang="en-US" sz="2180" dirty="0" smtClean="0"/>
            </a:br>
            <a:r>
              <a:rPr lang="en-US" sz="2180" dirty="0" smtClean="0"/>
              <a:t>Give </a:t>
            </a:r>
            <a:r>
              <a:rPr lang="en-US" sz="2180" dirty="0"/>
              <a:t>your answer in </a:t>
            </a:r>
            <a:r>
              <a:rPr lang="en-US" sz="2180" dirty="0" err="1"/>
              <a:t>centimetres</a:t>
            </a:r>
            <a:r>
              <a:rPr lang="en-US" sz="2180" dirty="0"/>
              <a:t>, to the nearest </a:t>
            </a:r>
            <a:r>
              <a:rPr lang="en-US" sz="2180" dirty="0" err="1"/>
              <a:t>millimetre</a:t>
            </a:r>
            <a:r>
              <a:rPr lang="en-US" sz="2180" dirty="0" smtClean="0"/>
              <a:t>.</a:t>
            </a:r>
            <a:br>
              <a:rPr lang="en-US" sz="2180" dirty="0" smtClean="0"/>
            </a:br>
            <a:r>
              <a:rPr lang="en-US" sz="2180" dirty="0" smtClean="0"/>
              <a:t/>
            </a:r>
            <a:br>
              <a:rPr lang="en-US" sz="2180" dirty="0" smtClean="0"/>
            </a:br>
            <a:r>
              <a:rPr lang="en-US" sz="2180" dirty="0" smtClean="0"/>
              <a:t/>
            </a:r>
            <a:br>
              <a:rPr lang="en-US" sz="2180" dirty="0" smtClean="0"/>
            </a:br>
            <a:r>
              <a:rPr lang="en-US" sz="2180" dirty="0" smtClean="0"/>
              <a:t/>
            </a:r>
            <a:br>
              <a:rPr lang="en-US" sz="2180" dirty="0" smtClean="0"/>
            </a:br>
            <a:r>
              <a:rPr lang="en-US" sz="2180" dirty="0" smtClean="0"/>
              <a:t/>
            </a:r>
            <a:br>
              <a:rPr lang="en-US" sz="2180" dirty="0" smtClean="0"/>
            </a:br>
            <a:endParaRPr lang="en-US" sz="2180" dirty="0" smtClean="0"/>
          </a:p>
          <a:p>
            <a:pPr marL="400050" indent="-40005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1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Calculate the length of the side of the largest square that fits inside a 12 cm diameter circle.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out the length of the side of the smallest square that surrounds a 12 cm diameter circle.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3" y="2644999"/>
            <a:ext cx="3342406" cy="1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76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8064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400" dirty="0"/>
              <a:t>Work out the length of the unknown side in each right-angled triangle. Give your answers in surd form.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96752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918" y="2112082"/>
            <a:ext cx="2863554" cy="2271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2128832"/>
            <a:ext cx="2812504" cy="2255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9" y="2088654"/>
            <a:ext cx="2435697" cy="229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8814" y="2088654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0126" y="2088654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249" y="206084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flipH="1">
                <a:off x="223752" y="4658807"/>
                <a:ext cx="4204232" cy="1866537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 </a:t>
                </a:r>
                <a:r>
                  <a:rPr lang="en-US" sz="2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Simplify the surd so your answer looks like this: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 =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3752" y="4658807"/>
                <a:ext cx="4204232" cy="18665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 flipH="1">
            <a:off x="4548570" y="4709462"/>
            <a:ext cx="423773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communication hint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Giving an answer in 'surd form' means don't work out the square root.</a:t>
            </a:r>
          </a:p>
        </p:txBody>
      </p:sp>
    </p:spTree>
    <p:extLst>
      <p:ext uri="{BB962C8B-B14F-4D97-AF65-F5344CB8AC3E}">
        <p14:creationId xmlns:p14="http://schemas.microsoft.com/office/powerpoint/2010/main" val="29754720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Problem-solving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ABC is an equilateral triangle.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id the midpoint of BC.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Work out the height of the triangle.</a:t>
            </a:r>
            <a:br>
              <a:rPr lang="en-US" sz="2400" dirty="0" smtClean="0"/>
            </a:br>
            <a:r>
              <a:rPr lang="en-US" sz="2400" dirty="0" smtClean="0"/>
              <a:t>Give your answer in surd form.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96752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1" y="3516129"/>
            <a:ext cx="3661241" cy="3024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08" y="350100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022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600" b="1" dirty="0" smtClean="0">
                <a:solidFill>
                  <a:srgbClr val="FF0000"/>
                </a:solidFill>
              </a:rPr>
              <a:t>Problem-solving</a:t>
            </a:r>
            <a:r>
              <a:rPr lang="en-US" sz="2600" dirty="0" smtClean="0"/>
              <a:t> Work out: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length of AD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length of CD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perimeter of the triangle.</a:t>
            </a:r>
          </a:p>
          <a:p>
            <a:pPr lvl="1">
              <a:buClr>
                <a:srgbClr val="C00000"/>
              </a:buClr>
              <a:tabLst>
                <a:tab pos="2743200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Give all your answers to 3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endParaRPr lang="en-US" sz="26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5.5 – Pythagoras’ Theorem 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69" y="3689742"/>
            <a:ext cx="5262884" cy="2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2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5.6 – Trigonometry 1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778921"/>
                  </p:ext>
                </p:extLst>
              </p:nvPr>
            </p:nvGraphicFramePr>
            <p:xfrm>
              <a:off x="251518" y="1252483"/>
              <a:ext cx="8568952" cy="496035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42238"/>
                    <a:gridCol w="3546396"/>
                    <a:gridCol w="2880318"/>
                  </a:tblGrid>
                  <a:tr h="596316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Did you know?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1868233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trigonometric</a:t>
                          </a: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ratios to find lengths in a right-angled triangle.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</a:t>
                          </a: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trigonometric</a:t>
                          </a: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ratios to solve problems.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Trigonometry was used to map the British Isles.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</a:tr>
                  <a:tr h="144016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95635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Convert each fraction to a </a:t>
                          </a:r>
                          <a:b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decimal,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28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Name the hypotenuse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</a:t>
                          </a:r>
                          <a:b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each triangle.</a:t>
                          </a:r>
                          <a:endParaRPr lang="en-US" sz="2800" dirty="0" smtClean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778921"/>
                  </p:ext>
                </p:extLst>
              </p:nvPr>
            </p:nvGraphicFramePr>
            <p:xfrm>
              <a:off x="251518" y="1252483"/>
              <a:ext cx="8568952" cy="496035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42238"/>
                    <a:gridCol w="3546396"/>
                    <a:gridCol w="2880318"/>
                  </a:tblGrid>
                  <a:tr h="596316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Did you know?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1868233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trigonometric</a:t>
                          </a: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ratios to find lengths in a right-angled triangle.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</a:t>
                          </a: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trigonometric</a:t>
                          </a:r>
                          <a:r>
                            <a:rPr lang="en-US" sz="27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ratios to solve problems.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Trigonometry was used to map the British Isles.</a:t>
                          </a:r>
                          <a:endParaRPr lang="en-US" sz="27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8BCE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977644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3" t="-152000" r="-498" b="-6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Same Side Corner Rectangle 7">
            <a:hlinkClick r:id="rId4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106" y="4293096"/>
            <a:ext cx="4128019" cy="17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104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600" dirty="0" smtClean="0"/>
              <a:t>Work </a:t>
            </a:r>
            <a:r>
              <a:rPr lang="en-US" sz="2600" dirty="0"/>
              <a:t>out the size of each unknown angle.</a:t>
            </a:r>
            <a:endParaRPr lang="en-US" sz="26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68" y="2073765"/>
            <a:ext cx="4850296" cy="1858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4022698"/>
            <a:ext cx="2448272" cy="2574654"/>
          </a:xfrm>
          <a:prstGeom prst="rect">
            <a:avLst/>
          </a:prstGeom>
        </p:spPr>
      </p:pic>
      <p:sp>
        <p:nvSpPr>
          <p:cNvPr id="9" name="Flowchart: Delay 8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116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4963500" cy="2913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2743200" algn="l"/>
                  </a:tabLst>
                </a:pPr>
                <a:r>
                  <a:rPr lang="en-US" sz="2600" dirty="0" smtClean="0"/>
                  <a:t>Solve these equations, correct to 2 decimal places where necessary.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 smtClean="0"/>
                  <a:t> = 4	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 smtClean="0"/>
                  <a:t> = 5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600" dirty="0" smtClean="0"/>
                  <a:t>3.5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 smtClean="0"/>
                  <a:t>	d.  9.5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4963500" cy="2913875"/>
              </a:xfrm>
              <a:prstGeom prst="rect">
                <a:avLst/>
              </a:prstGeom>
              <a:blipFill rotWithShape="0">
                <a:blip r:embed="rId4"/>
                <a:stretch>
                  <a:fillRect l="-1843" t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sp>
        <p:nvSpPr>
          <p:cNvPr id="9" name="Flowchart: Delay 8"/>
          <p:cNvSpPr/>
          <p:nvPr/>
        </p:nvSpPr>
        <p:spPr>
          <a:xfrm flipH="1">
            <a:off x="5215019" y="1196752"/>
            <a:ext cx="365093" cy="2495620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128" y="3861048"/>
            <a:ext cx="5213924" cy="2656457"/>
            <a:chOff x="150164" y="6494199"/>
            <a:chExt cx="5213924" cy="2656457"/>
          </a:xfrm>
        </p:grpSpPr>
        <p:sp>
          <p:nvSpPr>
            <p:cNvPr id="12" name="Rectangle 11"/>
            <p:cNvSpPr/>
            <p:nvPr/>
          </p:nvSpPr>
          <p:spPr>
            <a:xfrm flipH="1">
              <a:off x="150164" y="6673055"/>
              <a:ext cx="5213924" cy="2477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side opposite the right angle is called the hypotenuse. The side 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opposite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angle </a:t>
              </a:r>
              <a:r>
                <a:rPr lang="el-G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called the 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opposite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side next to the 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</a:t>
              </a:r>
              <a:r>
                <a:rPr lang="el-G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called the 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adjacent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944" y="5010463"/>
            <a:ext cx="2690660" cy="14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6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1079500" algn="l"/>
                <a:tab pos="2743200" algn="l"/>
              </a:tabLst>
            </a:pPr>
            <a:r>
              <a:rPr lang="en-US" sz="2500" b="1" dirty="0" smtClean="0">
                <a:solidFill>
                  <a:srgbClr val="FF0000"/>
                </a:solidFill>
              </a:rPr>
              <a:t>Geometrical </a:t>
            </a:r>
            <a:r>
              <a:rPr lang="en-US" sz="2500" b="1" dirty="0">
                <a:solidFill>
                  <a:srgbClr val="FF0000"/>
                </a:solidFill>
              </a:rPr>
              <a:t>fluency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3"/>
              <a:tabLst>
                <a:tab pos="1079500" algn="l"/>
                <a:tab pos="2743200" algn="l"/>
              </a:tabLst>
            </a:pPr>
            <a:r>
              <a:rPr lang="en-US" sz="2500" dirty="0" smtClean="0"/>
              <a:t>List </a:t>
            </a:r>
            <a:r>
              <a:rPr lang="en-US" sz="2500" dirty="0"/>
              <a:t>ALL the quadrilaterals which have </a:t>
            </a:r>
            <a:endParaRPr lang="en-US" sz="25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exactly </a:t>
            </a:r>
            <a:r>
              <a:rPr lang="en-US" sz="2500" dirty="0"/>
              <a:t>ONE pair of parallel sides </a:t>
            </a:r>
            <a:endParaRPr lang="en-US" sz="25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four </a:t>
            </a:r>
            <a:r>
              <a:rPr lang="en-US" sz="2500" dirty="0"/>
              <a:t>right angles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two </a:t>
            </a:r>
            <a:r>
              <a:rPr lang="en-US" sz="2500" dirty="0"/>
              <a:t>or more lines of symmetry </a:t>
            </a:r>
            <a:endParaRPr lang="en-US" sz="25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no </a:t>
            </a:r>
            <a:r>
              <a:rPr lang="en-US" sz="2500" dirty="0"/>
              <a:t>pairs of parallel sides e no right angles.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1079500" algn="l"/>
                <a:tab pos="2743200" algn="l"/>
              </a:tabLst>
            </a:pPr>
            <a:r>
              <a:rPr lang="en-US" sz="2500" dirty="0" smtClean="0"/>
              <a:t>What </a:t>
            </a:r>
            <a:r>
              <a:rPr lang="en-US" sz="2500" dirty="0"/>
              <a:t>is the name given to a regular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triangle 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500" dirty="0" smtClean="0"/>
              <a:t>quadrilateral</a:t>
            </a:r>
            <a:r>
              <a:rPr lang="en-US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1010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5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743200" algn="l"/>
                  </a:tabLst>
                </a:pPr>
                <a:r>
                  <a:rPr lang="en-US" sz="2250" b="1" dirty="0" smtClean="0">
                    <a:solidFill>
                      <a:srgbClr val="FF0000"/>
                    </a:solidFill>
                  </a:rPr>
                  <a:t>Reasoning</a:t>
                </a:r>
                <a:r>
                  <a:rPr lang="en-US" sz="2250" dirty="0">
                    <a:solidFill>
                      <a:srgbClr val="FF0000"/>
                    </a:solidFill>
                  </a:rPr>
                  <a:t> </a:t>
                </a:r>
                <a:r>
                  <a:rPr lang="en-US" sz="2250" dirty="0"/>
                  <a:t>Draw triangle ABC accurately using a </a:t>
                </a:r>
                <a:r>
                  <a:rPr lang="en-US" sz="2250" dirty="0" smtClean="0"/>
                  <a:t/>
                </a:r>
                <a:br>
                  <a:rPr lang="en-US" sz="2250" dirty="0" smtClean="0"/>
                </a:br>
                <a:r>
                  <a:rPr lang="en-US" sz="2250" dirty="0" smtClean="0"/>
                  <a:t>ruler </a:t>
                </a:r>
                <a:r>
                  <a:rPr lang="en-US" sz="2250" dirty="0"/>
                  <a:t>and </a:t>
                </a:r>
                <a:r>
                  <a:rPr lang="en-US" sz="2250" dirty="0" smtClean="0"/>
                  <a:t>protractor.</a:t>
                </a:r>
                <a:br>
                  <a:rPr lang="en-US" sz="2250" dirty="0" smtClean="0"/>
                </a:br>
                <a:r>
                  <a:rPr lang="en-US" sz="2250" dirty="0" smtClean="0"/>
                  <a:t>Angle </a:t>
                </a:r>
                <a:r>
                  <a:rPr lang="en-US" sz="2250" dirty="0"/>
                  <a:t>A = 90°, angle B = 30° and AB = 5 cm.</a:t>
                </a:r>
              </a:p>
              <a:p>
                <a:pPr marL="914400" lvl="1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50" dirty="0" smtClean="0"/>
                  <a:t>Label </a:t>
                </a:r>
                <a:r>
                  <a:rPr lang="en-US" sz="2250" dirty="0"/>
                  <a:t>the </a:t>
                </a:r>
                <a:r>
                  <a:rPr lang="en-US" sz="2250" b="1" dirty="0"/>
                  <a:t>hyp</a:t>
                </a:r>
                <a:r>
                  <a:rPr lang="en-US" sz="2250" dirty="0"/>
                  <a:t>otenuse (</a:t>
                </a:r>
                <a:r>
                  <a:rPr lang="en-US" sz="2250" b="1" dirty="0" err="1"/>
                  <a:t>hyp</a:t>
                </a:r>
                <a:r>
                  <a:rPr lang="en-US" sz="2250" dirty="0"/>
                  <a:t>), </a:t>
                </a:r>
                <a:r>
                  <a:rPr lang="en-US" sz="2250" b="1" dirty="0"/>
                  <a:t>opp</a:t>
                </a:r>
                <a:r>
                  <a:rPr lang="en-US" sz="2250" dirty="0"/>
                  <a:t>osite side (</a:t>
                </a:r>
                <a:r>
                  <a:rPr lang="en-US" sz="2250" b="1" dirty="0" err="1"/>
                  <a:t>opp</a:t>
                </a:r>
                <a:r>
                  <a:rPr lang="en-US" sz="2250" dirty="0"/>
                  <a:t>) and </a:t>
                </a:r>
                <a:r>
                  <a:rPr lang="en-US" sz="2250" b="1" dirty="0"/>
                  <a:t>adj</a:t>
                </a:r>
                <a:r>
                  <a:rPr lang="en-US" sz="2250" dirty="0"/>
                  <a:t>acent side (</a:t>
                </a:r>
                <a:r>
                  <a:rPr lang="en-US" sz="2250" b="1" dirty="0" err="1"/>
                  <a:t>adj</a:t>
                </a:r>
                <a:r>
                  <a:rPr lang="en-US" sz="2250" dirty="0"/>
                  <a:t>). </a:t>
                </a:r>
                <a:endParaRPr lang="en-US" sz="2250" dirty="0" smtClean="0"/>
              </a:p>
              <a:p>
                <a:pPr marL="914400" lvl="1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50" dirty="0" smtClean="0"/>
                  <a:t>Measure </a:t>
                </a:r>
                <a:r>
                  <a:rPr lang="en-US" sz="2250" dirty="0"/>
                  <a:t>each unknown side to the nearest </a:t>
                </a:r>
                <a:r>
                  <a:rPr lang="en-US" sz="2250" dirty="0" err="1"/>
                  <a:t>millimetre</a:t>
                </a:r>
                <a:r>
                  <a:rPr lang="en-US" sz="2250" dirty="0" smtClean="0"/>
                  <a:t>,</a:t>
                </a:r>
              </a:p>
              <a:p>
                <a:pPr marL="914400" lvl="1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50" dirty="0" smtClean="0"/>
                  <a:t>Write </a:t>
                </a:r>
                <a:r>
                  <a:rPr lang="en-US" sz="2250" dirty="0"/>
                  <a:t>the fraction</a:t>
                </a:r>
              </a:p>
              <a:p>
                <a:pPr marL="1485900" lvl="2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500" dirty="0" smtClean="0"/>
                  <a:t>	</a:t>
                </a:r>
                <a:r>
                  <a:rPr lang="en-US" sz="25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5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adjacent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5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500" dirty="0" smtClean="0"/>
                  <a:t>	     </a:t>
                </a:r>
                <a:r>
                  <a:rPr lang="en-US" sz="2500" dirty="0" smtClean="0">
                    <a:solidFill>
                      <a:srgbClr val="C00000"/>
                    </a:solidFill>
                  </a:rPr>
                  <a:t>iii.</a:t>
                </a:r>
                <a:r>
                  <a:rPr lang="en-US" sz="25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5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adjacent</m:t>
                        </m:r>
                      </m:den>
                    </m:f>
                  </m:oMath>
                </a14:m>
                <a:endParaRPr lang="en-US" sz="2500" dirty="0" smtClean="0"/>
              </a:p>
              <a:p>
                <a:pPr marL="514350" lvl="1">
                  <a:buClr>
                    <a:srgbClr val="C00000"/>
                  </a:buClr>
                  <a:tabLst>
                    <a:tab pos="914400" algn="l"/>
                    <a:tab pos="2743200" algn="l"/>
                  </a:tabLst>
                </a:pPr>
                <a:r>
                  <a:rPr lang="en-US" sz="2250" dirty="0" smtClean="0"/>
                  <a:t>	Convert </a:t>
                </a:r>
                <a:r>
                  <a:rPr lang="en-US" sz="2250" dirty="0"/>
                  <a:t>each </a:t>
                </a:r>
                <a:r>
                  <a:rPr lang="en-US" sz="2250" dirty="0" smtClean="0"/>
                  <a:t>fraction </a:t>
                </a:r>
                <a:r>
                  <a:rPr lang="en-US" sz="2250" dirty="0"/>
                  <a:t>to a </a:t>
                </a:r>
                <a:r>
                  <a:rPr lang="en-US" sz="2250" dirty="0" smtClean="0"/>
                  <a:t>decimal.</a:t>
                </a:r>
                <a:br>
                  <a:rPr lang="en-US" sz="2250" dirty="0" smtClean="0"/>
                </a:br>
                <a:r>
                  <a:rPr lang="en-US" sz="2250" dirty="0" smtClean="0"/>
                  <a:t>	Give </a:t>
                </a:r>
                <a:r>
                  <a:rPr lang="en-US" sz="2250" dirty="0"/>
                  <a:t>your answer correct to 1 decimal place, </a:t>
                </a:r>
                <a:endParaRPr lang="en-US" sz="2250" dirty="0" smtClean="0"/>
              </a:p>
              <a:p>
                <a:pPr marL="971550" lvl="1" indent="-45720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914400" algn="l"/>
                    <a:tab pos="2743200" algn="l"/>
                  </a:tabLst>
                </a:pPr>
                <a:r>
                  <a:rPr lang="en-US" sz="2250" dirty="0" smtClean="0"/>
                  <a:t>Repeat </a:t>
                </a:r>
                <a:r>
                  <a:rPr lang="en-US" sz="2250" dirty="0"/>
                  <a:t>parts a to c for triangle ABC with</a:t>
                </a:r>
              </a:p>
              <a:p>
                <a:pPr marL="1485900" lvl="2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2250" dirty="0" smtClean="0"/>
                  <a:t>angle </a:t>
                </a:r>
                <a:r>
                  <a:rPr lang="en-US" sz="2250" dirty="0"/>
                  <a:t>A = 90°, angle B = 30° and AB = 7 cm</a:t>
                </a:r>
              </a:p>
              <a:p>
                <a:pPr marL="1485900" lvl="2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2250" dirty="0" smtClean="0"/>
                  <a:t>angle </a:t>
                </a:r>
                <a:r>
                  <a:rPr lang="en-US" sz="2250" dirty="0"/>
                  <a:t>A = 90°, angle B = 30° and AB = </a:t>
                </a:r>
                <a:r>
                  <a:rPr lang="en-US" sz="2250" dirty="0" smtClean="0"/>
                  <a:t>8cm</a:t>
                </a:r>
              </a:p>
              <a:p>
                <a:pPr marL="514350" lvl="1">
                  <a:buClr>
                    <a:srgbClr val="C00000"/>
                  </a:buClr>
                  <a:tabLst>
                    <a:tab pos="2743200" algn="l"/>
                  </a:tabLst>
                </a:pPr>
                <a:r>
                  <a:rPr lang="en-US" sz="2250" b="1" dirty="0" smtClean="0">
                    <a:solidFill>
                      <a:srgbClr val="FF0000"/>
                    </a:solidFill>
                  </a:rPr>
                  <a:t>Discussion </a:t>
                </a:r>
                <a:r>
                  <a:rPr lang="en-US" sz="2250" dirty="0"/>
                  <a:t>What do you notice about the ratios of sides in a triangle with angles 30°, 60° and 90°?</a:t>
                </a:r>
                <a:endParaRPr lang="en-US" sz="225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52226"/>
              </a:xfrm>
              <a:prstGeom prst="rect">
                <a:avLst/>
              </a:prstGeom>
              <a:blipFill rotWithShape="0">
                <a:blip r:embed="rId4"/>
                <a:stretch>
                  <a:fillRect l="-853" t="-659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84" y="119675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48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68463" y="1263938"/>
            <a:ext cx="8552009" cy="5261406"/>
            <a:chOff x="150164" y="6494199"/>
            <a:chExt cx="5213924" cy="4487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 flipH="1">
                  <a:off x="150164" y="6649086"/>
                  <a:ext cx="5213924" cy="433215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a right-angled triangle:</a:t>
                  </a:r>
                </a:p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:r>
                    <a:rPr lang="en-US" sz="2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sine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angle </a:t>
                  </a:r>
                  <a:r>
                    <a:rPr lang="el-GR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the ratio of the opposite side to the hypotenuse, sin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𝑜𝑝𝑝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h𝑦𝑝</m:t>
                          </m:r>
                        </m:den>
                      </m:f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:r>
                    <a:rPr lang="en-US" sz="2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cosine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angle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the ratio of the adjacent side to the hypotenuse, cos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𝑎𝑑𝑗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h𝑦𝑝</m:t>
                          </m:r>
                        </m:den>
                      </m:f>
                    </m:oMath>
                  </a14:m>
                  <a:endPara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:r>
                    <a:rPr lang="en-US" sz="2800" b="1" dirty="0" err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taangent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angle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ratio of the opposite side to the adjacent side, tan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ϴ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𝑜𝑝𝑝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𝑎𝑑𝑗</m:t>
                          </m:r>
                        </m:den>
                      </m:f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You car find the sine, cosine and tangent of an angle using the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             keys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 your calculator.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49086"/>
                  <a:ext cx="5213924" cy="43321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Pentagon 14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9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979712" y="5805264"/>
            <a:ext cx="72008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1920" y="5805264"/>
            <a:ext cx="72008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6" y="5805264"/>
            <a:ext cx="792088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0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51845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300" dirty="0"/>
              <a:t>Use your calculator to find, correct to 1 decimal place where necessary </a:t>
            </a:r>
            <a:endParaRPr lang="en-US" sz="23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sin </a:t>
            </a:r>
            <a:r>
              <a:rPr lang="en-US" sz="2300" dirty="0"/>
              <a:t>35° 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b.</a:t>
            </a:r>
            <a:r>
              <a:rPr lang="en-US" sz="2300" dirty="0" smtClean="0"/>
              <a:t>  </a:t>
            </a:r>
            <a:r>
              <a:rPr lang="en-US" sz="2300" dirty="0"/>
              <a:t>cos </a:t>
            </a:r>
            <a:r>
              <a:rPr lang="en-US" sz="2300" dirty="0" smtClean="0"/>
              <a:t>17°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</a:tabLst>
            </a:pPr>
            <a:r>
              <a:rPr lang="en-US" sz="2300" dirty="0" smtClean="0"/>
              <a:t>tan </a:t>
            </a:r>
            <a:r>
              <a:rPr lang="en-US" sz="2300" dirty="0"/>
              <a:t>82° 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d.</a:t>
            </a:r>
            <a:r>
              <a:rPr lang="en-US" sz="2300" dirty="0" smtClean="0"/>
              <a:t>  cos </a:t>
            </a:r>
            <a:r>
              <a:rPr lang="en-US" sz="2300" dirty="0"/>
              <a:t>73°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2743200" algn="l"/>
              </a:tabLst>
            </a:pPr>
            <a:r>
              <a:rPr lang="en-US" sz="2300" dirty="0" smtClean="0"/>
              <a:t>tan </a:t>
            </a:r>
            <a:r>
              <a:rPr lang="en-US" sz="2300" dirty="0"/>
              <a:t>12° 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f.</a:t>
            </a:r>
            <a:r>
              <a:rPr lang="en-US" sz="2300" dirty="0" smtClean="0"/>
              <a:t>   tan 49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Reflect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The mnemonic SOHCAHTOA can be used to remember the sine, cosine and tangent </a:t>
            </a:r>
            <a:r>
              <a:rPr lang="en-US" sz="2300" dirty="0" smtClean="0"/>
              <a:t>ratios.</a:t>
            </a:r>
            <a:br>
              <a:rPr lang="en-US" sz="2300" dirty="0" smtClean="0"/>
            </a:br>
            <a:r>
              <a:rPr lang="en-US" sz="2300" dirty="0" smtClean="0"/>
              <a:t>Does </a:t>
            </a:r>
            <a:r>
              <a:rPr lang="en-US" sz="2300" dirty="0"/>
              <a:t>it help you? Can you devise a mnemonic of your own?</a:t>
            </a:r>
            <a:endParaRPr lang="en-US" sz="23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51518" y="3501008"/>
            <a:ext cx="5184578" cy="830997"/>
            <a:chOff x="251518" y="6130977"/>
            <a:chExt cx="5184578" cy="830997"/>
          </a:xfrm>
        </p:grpSpPr>
        <p:sp>
          <p:nvSpPr>
            <p:cNvPr id="6" name="Rectangle 5"/>
            <p:cNvSpPr/>
            <p:nvPr/>
          </p:nvSpPr>
          <p:spPr>
            <a:xfrm flipH="1">
              <a:off x="251518" y="6130977"/>
              <a:ext cx="5184578" cy="830997"/>
            </a:xfrm>
            <a:prstGeom prst="rect">
              <a:avLst/>
            </a:prstGeom>
            <a:solidFill>
              <a:srgbClr val="FAFAB4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Q4 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hint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Press </a:t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your calculator.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915816" y="6219301"/>
              <a:ext cx="720080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sin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07904" y="6219301"/>
              <a:ext cx="504056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3968" y="6219301"/>
              <a:ext cx="504056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60032" y="6219301"/>
              <a:ext cx="504056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=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58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94179" y="1412932"/>
                <a:ext cx="8457945" cy="51988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Calculate the length of the side marked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answer correct to 3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figures.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sin </a:t>
                </a:r>
                <a:r>
                  <a:rPr lang="el-GR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ts val="61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Sin 32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endParaRPr lang="en-US" sz="24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 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10 x sin32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endParaRPr lang="en-US" sz="24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   </a:t>
                </a:r>
                <a:r>
                  <a:rPr lang="en-US" sz="24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5.2991…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 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5.30cm (to 3s.f)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412932"/>
                <a:ext cx="8457945" cy="51988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agon 12"/>
          <p:cNvSpPr/>
          <p:nvPr/>
        </p:nvSpPr>
        <p:spPr>
          <a:xfrm>
            <a:off x="294180" y="119675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95736" y="3325054"/>
            <a:ext cx="648071" cy="319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5580112" y="5745450"/>
            <a:ext cx="3063180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your answer to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in the units.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2843808" y="3460938"/>
            <a:ext cx="5799484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given ‘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and ‘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so use the sine ratio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4572000" y="4613066"/>
            <a:ext cx="4071292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 and make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subject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endCxn id="19" idx="3"/>
          </p:cNvCxnSpPr>
          <p:nvPr/>
        </p:nvCxnSpPr>
        <p:spPr>
          <a:xfrm flipV="1">
            <a:off x="2989571" y="4813121"/>
            <a:ext cx="1582429" cy="200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64359" y="6099393"/>
            <a:ext cx="1224136" cy="80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2843807" y="4037002"/>
            <a:ext cx="5799485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the sides and angle into the sine ratio.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endCxn id="23" idx="3"/>
          </p:cNvCxnSpPr>
          <p:nvPr/>
        </p:nvCxnSpPr>
        <p:spPr>
          <a:xfrm>
            <a:off x="2195736" y="4037002"/>
            <a:ext cx="648071" cy="200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flipH="1">
            <a:off x="3635896" y="5189130"/>
            <a:ext cx="5007396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calculator to work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10 x sin32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33"/>
          <p:cNvCxnSpPr>
            <a:endCxn id="31" idx="3"/>
          </p:cNvCxnSpPr>
          <p:nvPr/>
        </p:nvCxnSpPr>
        <p:spPr>
          <a:xfrm flipV="1">
            <a:off x="2483768" y="5389185"/>
            <a:ext cx="1152128" cy="508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493028"/>
            <a:ext cx="2592288" cy="18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65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51845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300" dirty="0"/>
              <a:t>Calculate the length of the side marked </a:t>
            </a:r>
            <a:r>
              <a:rPr lang="en-US" sz="2300" b="1" i="1" dirty="0"/>
              <a:t>x</a:t>
            </a:r>
            <a:r>
              <a:rPr lang="en-US" sz="2300" dirty="0"/>
              <a:t> in each </a:t>
            </a:r>
            <a:r>
              <a:rPr lang="en-US" sz="2300" dirty="0" smtClean="0"/>
              <a:t>triangle.</a:t>
            </a:r>
            <a:br>
              <a:rPr lang="en-US" sz="2300" dirty="0" smtClean="0"/>
            </a:br>
            <a:r>
              <a:rPr lang="en-US" sz="2300" dirty="0" smtClean="0"/>
              <a:t>Give </a:t>
            </a:r>
            <a:r>
              <a:rPr lang="en-US" sz="2300" dirty="0"/>
              <a:t>your answers correct to 3 significant figures.</a:t>
            </a:r>
            <a:endParaRPr lang="en-US" sz="23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51520" y="4725144"/>
                <a:ext cx="2880320" cy="883960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1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Q5a </a:t>
                </a:r>
                <a:r>
                  <a:rPr lang="en-US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use the sin </a:t>
                </a:r>
                <a:r>
                  <a:rPr lang="el-GR" sz="21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4725144"/>
                <a:ext cx="2880320" cy="8839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83" y="2776865"/>
            <a:ext cx="1898394" cy="1860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4725144"/>
            <a:ext cx="1993312" cy="1860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2564904"/>
            <a:ext cx="2088232" cy="186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 flipH="1">
                <a:off x="251520" y="5661248"/>
                <a:ext cx="2880320" cy="884473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1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Q5b </a:t>
                </a:r>
                <a:r>
                  <a:rPr lang="en-US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use the tan </a:t>
                </a:r>
                <a:r>
                  <a:rPr lang="el-GR" sz="21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5661248"/>
                <a:ext cx="2880320" cy="8844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42483" y="27513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9908" y="25649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9908" y="46955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36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400" dirty="0"/>
              <a:t>Calculate the length of the side marked </a:t>
            </a:r>
            <a:r>
              <a:rPr lang="en-US" sz="2400" b="1" i="1" dirty="0"/>
              <a:t>x</a:t>
            </a:r>
            <a:r>
              <a:rPr lang="en-US" sz="2400" dirty="0"/>
              <a:t>. Give your answer correct to 1 decimal place.</a:t>
            </a:r>
            <a:endParaRPr lang="en-US" sz="2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H="1">
            <a:off x="251520" y="5589240"/>
            <a:ext cx="5256584" cy="95410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You are given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use the cosine ratio.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2" y="2403039"/>
            <a:ext cx="4002878" cy="30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90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200" dirty="0"/>
              <a:t>Calculate the length of the side marked </a:t>
            </a:r>
            <a:r>
              <a:rPr lang="en-US" sz="2200" b="1" i="1" dirty="0"/>
              <a:t>x</a:t>
            </a:r>
            <a:r>
              <a:rPr lang="en-US" sz="2200" dirty="0"/>
              <a:t> in each triangle. Give your answers correct to 1 decimal place.</a:t>
            </a:r>
            <a:endParaRPr lang="en-US" sz="22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34" y="4293096"/>
            <a:ext cx="2698250" cy="223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7656"/>
            <a:ext cx="2145382" cy="177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2812412" cy="1795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36874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532" y="61356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227687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72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59"/>
            <a:ext cx="579725" cy="5797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5905" y="1268760"/>
            <a:ext cx="5130191" cy="3901206"/>
            <a:chOff x="3483872" y="1089031"/>
            <a:chExt cx="5264592" cy="3901206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3491880" y="1089031"/>
              <a:ext cx="5256584" cy="3744416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63889" y="1666250"/>
              <a:ext cx="5095139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 smtClean="0"/>
                <a:t>Calculate </a:t>
              </a:r>
              <a:r>
                <a:rPr lang="en-US" sz="2100" dirty="0"/>
                <a:t>the </a:t>
              </a: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>value </a:t>
              </a:r>
              <a:r>
                <a:rPr lang="en-US" sz="2100" dirty="0"/>
                <a:t>of </a:t>
              </a:r>
              <a:r>
                <a:rPr lang="en-US" sz="2100" b="1" i="1" dirty="0"/>
                <a:t>x</a:t>
              </a:r>
              <a:r>
                <a:rPr lang="en-US" sz="2100" dirty="0"/>
                <a:t>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Give your </a:t>
              </a: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2100" dirty="0" smtClean="0"/>
                <a:t>answer correct </a:t>
              </a:r>
              <a:br>
                <a:rPr lang="en-US" sz="2100" dirty="0" smtClean="0"/>
              </a:br>
              <a:r>
                <a:rPr lang="en-US" sz="2100" dirty="0" smtClean="0"/>
                <a:t>to </a:t>
              </a:r>
              <a:r>
                <a:rPr lang="en-US" sz="2100" dirty="0"/>
                <a:t>3 </a:t>
              </a:r>
              <a:r>
                <a:rPr lang="en-US" sz="2100" dirty="0" smtClean="0"/>
                <a:t>significant </a:t>
              </a:r>
              <a:br>
                <a:rPr lang="en-US" sz="2100" dirty="0" smtClean="0"/>
              </a:br>
              <a:r>
                <a:rPr lang="en-US" sz="2100" dirty="0" smtClean="0"/>
                <a:t>figures.</a:t>
              </a:r>
              <a:br>
                <a:rPr lang="en-US" sz="2100" dirty="0" smtClean="0"/>
              </a:br>
              <a:r>
                <a:rPr lang="en-US" sz="2100" dirty="0" smtClean="0"/>
                <a:t/>
              </a:r>
              <a:br>
                <a:rPr lang="en-US" sz="21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2100" dirty="0" smtClean="0"/>
                <a:t> 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</a:t>
              </a:r>
              <a:r>
                <a:rPr lang="en-US" sz="2100" b="1" dirty="0" smtClean="0"/>
                <a:t>)</a:t>
              </a:r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i="1" dirty="0" smtClean="0"/>
                <a:t>Nov </a:t>
              </a:r>
              <a:r>
                <a:rPr lang="en-US" sz="2100" i="1" dirty="0"/>
                <a:t>2012, Q17, 1MA0/2H</a:t>
              </a:r>
              <a:endParaRPr lang="en-US" sz="2100" b="1" i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56" y="1844824"/>
            <a:ext cx="2940288" cy="2520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H="1">
            <a:off x="251520" y="5201905"/>
            <a:ext cx="5176772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SOHCAHTOA to write an equation involving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your unrounded answer to at least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digits before rounding to 3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370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0"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Problem-solving / Reasoning </a:t>
            </a:r>
            <a:r>
              <a:rPr lang="en-US" sz="2400" dirty="0"/>
              <a:t>A shed roof makes an angle of 41° with the horizontal.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width of the shed is 6 m. The length of each slope is 4 m. Calculate the height of the roof.</a:t>
            </a:r>
            <a:endParaRPr lang="en-US" sz="2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77" y="2461017"/>
            <a:ext cx="5241268" cy="26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59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005064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Real Modelling </a:t>
            </a:r>
            <a:r>
              <a:rPr lang="en-US" sz="2000" dirty="0" smtClean="0"/>
              <a:t>A ladder 7m long is leaning against a </a:t>
            </a:r>
            <a:br>
              <a:rPr lang="en-US" sz="2000" dirty="0" smtClean="0"/>
            </a:br>
            <a:r>
              <a:rPr lang="en-US" sz="2000" dirty="0" smtClean="0"/>
              <a:t>wall. The angle of </a:t>
            </a:r>
            <a:br>
              <a:rPr lang="en-US" sz="2000" dirty="0" smtClean="0"/>
            </a:br>
            <a:r>
              <a:rPr lang="en-US" sz="2000" dirty="0" smtClean="0"/>
              <a:t>elevation is 72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What height </a:t>
            </a:r>
            <a:br>
              <a:rPr lang="en-US" sz="2000" dirty="0" smtClean="0"/>
            </a:br>
            <a:r>
              <a:rPr lang="en-US" sz="2000" dirty="0" smtClean="0"/>
              <a:t>does the ladder </a:t>
            </a:r>
            <a:br>
              <a:rPr lang="en-US" sz="2000" dirty="0" smtClean="0"/>
            </a:br>
            <a:r>
              <a:rPr lang="en-US" sz="2000" dirty="0" smtClean="0"/>
              <a:t>reach.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5.6 – Trigonometry 1</a:t>
            </a:r>
            <a:endParaRPr lang="en-GB" sz="40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293096"/>
            <a:ext cx="548640" cy="5486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31840" y="4437112"/>
            <a:ext cx="2376264" cy="1656184"/>
            <a:chOff x="3131840" y="1628800"/>
            <a:chExt cx="2376264" cy="17295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87"/>
            <a:stretch/>
          </p:blipFill>
          <p:spPr>
            <a:xfrm>
              <a:off x="3131840" y="1628800"/>
              <a:ext cx="2376264" cy="17295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31840" y="1709388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520" y="1268760"/>
            <a:ext cx="5213924" cy="2656457"/>
            <a:chOff x="150164" y="6494199"/>
            <a:chExt cx="5213924" cy="2656457"/>
          </a:xfrm>
        </p:grpSpPr>
        <p:sp>
          <p:nvSpPr>
            <p:cNvPr id="12" name="Rectangle 11"/>
            <p:cNvSpPr/>
            <p:nvPr/>
          </p:nvSpPr>
          <p:spPr>
            <a:xfrm flipH="1">
              <a:off x="150164" y="6673055"/>
              <a:ext cx="5213924" cy="2477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Ins="1920240" rtlCol="0" anchor="t" anchorCtr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of elevation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is the angle measured upwards from the horizontal.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 of depression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is the angle measured downwards from the horizontal.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801" y="1535146"/>
            <a:ext cx="1798794" cy="17498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64141" y="6165304"/>
            <a:ext cx="520453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strategy hint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a sketch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28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1079500" algn="l"/>
                <a:tab pos="2743200" algn="l"/>
              </a:tabLst>
            </a:pPr>
            <a:r>
              <a:rPr lang="en-US" sz="2500" b="1" dirty="0" smtClean="0">
                <a:solidFill>
                  <a:srgbClr val="FF0000"/>
                </a:solidFill>
              </a:rPr>
              <a:t>Geometrical </a:t>
            </a:r>
            <a:r>
              <a:rPr lang="en-US" sz="2500" b="1" dirty="0">
                <a:solidFill>
                  <a:srgbClr val="FF0000"/>
                </a:solidFill>
              </a:rPr>
              <a:t>fluency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1079500" algn="l"/>
                <a:tab pos="2743200" algn="l"/>
              </a:tabLst>
            </a:pPr>
            <a:r>
              <a:rPr lang="en-US" sz="2500" dirty="0"/>
              <a:t>Which of these shapes are regular</a:t>
            </a:r>
            <a:r>
              <a:rPr lang="en-US" sz="2500" dirty="0" smtClean="0"/>
              <a:t>?</a:t>
            </a:r>
            <a:br>
              <a:rPr lang="en-US" sz="25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 startAt="5"/>
              <a:tabLst>
                <a:tab pos="1079500" algn="l"/>
                <a:tab pos="2743200" algn="l"/>
              </a:tabLst>
            </a:pPr>
            <a:r>
              <a:rPr lang="en-US" sz="2500" dirty="0" smtClean="0"/>
              <a:t>Find </a:t>
            </a:r>
            <a:r>
              <a:rPr lang="en-US" sz="2500" dirty="0"/>
              <a:t>the size of the angles marked with </a:t>
            </a:r>
            <a:r>
              <a:rPr lang="en-US" sz="2500" dirty="0" smtClean="0"/>
              <a:t>letters.</a:t>
            </a:r>
            <a:br>
              <a:rPr lang="en-US" sz="2500" dirty="0" smtClean="0"/>
            </a:br>
            <a:r>
              <a:rPr lang="en-US" sz="2500" dirty="0" smtClean="0"/>
              <a:t>Give </a:t>
            </a:r>
            <a:r>
              <a:rPr lang="en-US" sz="2500" dirty="0"/>
              <a:t>reasons for your answers.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0" y="2491876"/>
            <a:ext cx="5162964" cy="1225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40" y="4920326"/>
            <a:ext cx="4070342" cy="1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9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– Trigonometry 2</a:t>
            </a:r>
            <a:endParaRPr lang="en-GB" sz="40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1933"/>
              </p:ext>
            </p:extLst>
          </p:nvPr>
        </p:nvGraphicFramePr>
        <p:xfrm>
          <a:off x="251518" y="1252483"/>
          <a:ext cx="8568952" cy="471111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3690412"/>
                <a:gridCol w="2736302"/>
              </a:tblGrid>
              <a:tr h="59631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know?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68233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trigonometric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ratios to calculate an angle in a right-angled triangle.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angles of elevation and angles of depression.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trigonometric ratios to solve problems.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 the exact values of the sine, cosine and tangent of some angles.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sextant is a navigation tool used at sea. It uses trigonometry to calculate the angle between two fixed points.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63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the opposite and </a:t>
                      </a:r>
                      <a:b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adjacent sides in these </a:t>
                      </a:r>
                      <a:b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triangles.</a:t>
                      </a:r>
                      <a:endParaRPr lang="en-US" sz="2400" dirty="0" smtClean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8B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Same Side Corner Rectangle 7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829" y="4352012"/>
            <a:ext cx="1986339" cy="15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02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400" dirty="0"/>
              <a:t>Use your calculator to find, correct to 2 decimal places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tan </a:t>
            </a:r>
            <a:r>
              <a:rPr lang="en-US" sz="2400" dirty="0"/>
              <a:t>49°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b.</a:t>
            </a:r>
            <a:r>
              <a:rPr lang="en-US" sz="2400" dirty="0" smtClean="0"/>
              <a:t>  cos </a:t>
            </a:r>
            <a:r>
              <a:rPr lang="en-US" sz="2400" dirty="0"/>
              <a:t>16</a:t>
            </a:r>
            <a:r>
              <a:rPr lang="en-US" sz="2400" dirty="0" smtClean="0"/>
              <a:t>°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2171700" algn="l"/>
                <a:tab pos="2743200" algn="l"/>
              </a:tabLst>
            </a:pPr>
            <a:r>
              <a:rPr lang="en-US" sz="2400" dirty="0" smtClean="0"/>
              <a:t>cos 75</a:t>
            </a:r>
            <a:r>
              <a:rPr lang="en-US" sz="2400" baseline="30000" dirty="0" smtClean="0"/>
              <a:t>0</a:t>
            </a:r>
            <a:endParaRPr lang="en-US" sz="2400" baseline="300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400" dirty="0" smtClean="0"/>
              <a:t>ABC </a:t>
            </a:r>
            <a:r>
              <a:rPr lang="en-US" sz="2400" dirty="0"/>
              <a:t>is a right-angled </a:t>
            </a:r>
            <a:r>
              <a:rPr lang="en-US" sz="2400" dirty="0" smtClean="0"/>
              <a:t>triangle.</a:t>
            </a:r>
            <a:br>
              <a:rPr lang="en-US" sz="2400" dirty="0" smtClean="0"/>
            </a:br>
            <a:r>
              <a:rPr lang="en-US" sz="2400" dirty="0" smtClean="0"/>
              <a:t>Calculate </a:t>
            </a:r>
            <a:r>
              <a:rPr lang="en-US" sz="2400" dirty="0"/>
              <a:t>the length of AB, correct to 2 decimal places.</a:t>
            </a:r>
            <a:endParaRPr lang="en-US" sz="2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971600" y="3879716"/>
            <a:ext cx="3384376" cy="2693529"/>
          </a:xfrm>
          <a:prstGeom prst="rect">
            <a:avLst/>
          </a:prstGeom>
        </p:spPr>
      </p:pic>
      <p:sp>
        <p:nvSpPr>
          <p:cNvPr id="17" name="Flowchart: Delay 16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45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4185602"/>
                <a:ext cx="5256584" cy="241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743200" algn="l"/>
                  </a:tabLst>
                </a:pPr>
                <a:r>
                  <a:rPr lang="en-US" sz="2200" dirty="0" smtClean="0"/>
                  <a:t>Use the inverse function on your calculator to find the value of </a:t>
                </a:r>
                <a:r>
                  <a:rPr lang="el-GR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correct to 0.1°.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/>
                  <a:t>sin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 </a:t>
                </a:r>
                <a:r>
                  <a:rPr lang="en-US" sz="2200" dirty="0" smtClean="0"/>
                  <a:t>=</a:t>
                </a:r>
                <a:r>
                  <a:rPr lang="en-US" sz="2200" dirty="0"/>
                  <a:t>0.562 </a:t>
                </a:r>
                <a:r>
                  <a:rPr lang="en-US" sz="2200" dirty="0" smtClean="0"/>
                  <a:t>	 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 </a:t>
                </a:r>
                <a:r>
                  <a:rPr lang="en-US" sz="2200" dirty="0"/>
                  <a:t>cos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= </a:t>
                </a:r>
                <a:r>
                  <a:rPr lang="en-US" sz="2200" dirty="0" smtClean="0"/>
                  <a:t>0.805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:r>
                  <a:rPr lang="en-US" sz="2200" dirty="0" smtClean="0"/>
                  <a:t>tan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= 0.246  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sin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:r>
                  <a:rPr lang="en-US" sz="2200" dirty="0" smtClean="0"/>
                  <a:t>cos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200" dirty="0" smtClean="0"/>
                  <a:t>	  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2200" dirty="0" smtClean="0"/>
                  <a:t>  tan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8.5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11.5</m:t>
                        </m:r>
                      </m:den>
                    </m:f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85602"/>
                <a:ext cx="5256584" cy="2411750"/>
              </a:xfrm>
              <a:prstGeom prst="rect">
                <a:avLst/>
              </a:prstGeom>
              <a:blipFill rotWithShape="0">
                <a:blip r:embed="rId4"/>
                <a:stretch>
                  <a:fillRect l="-1275" t="-1519" r="-927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81128" y="1268760"/>
            <a:ext cx="5213924" cy="2764179"/>
            <a:chOff x="150164" y="6494199"/>
            <a:chExt cx="5213924" cy="2764179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2585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the lengths of two sides of a right-angled triangle are given, you can find a missing angle using the </a:t>
              </a:r>
              <a:r>
                <a:rPr lang="en-US" sz="2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inverse trigonometric functions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sin</a:t>
              </a:r>
              <a:r>
                <a:rPr lang="en-US" sz="21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cos</a:t>
              </a:r>
              <a:r>
                <a:rPr lang="en-US" sz="21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tan</a:t>
              </a:r>
              <a:r>
                <a:rPr lang="en-US" sz="21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1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sure you know how to use sin</a:t>
              </a:r>
              <a:r>
                <a:rPr lang="en-US" sz="21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</a:t>
              </a:r>
              <a:r>
                <a:rPr lang="en-US" sz="21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</a:t>
              </a:r>
              <a:r>
                <a:rPr lang="en-US" sz="21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your calculator.</a:t>
              </a: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077072"/>
            <a:ext cx="548640" cy="548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5724127" y="2912456"/>
                <a:ext cx="2908087" cy="984757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Q3d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Enter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a fraction.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24127" y="2912456"/>
                <a:ext cx="2908087" cy="9847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 flipH="1">
            <a:off x="5724126" y="1351221"/>
            <a:ext cx="2908087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communication hint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Correct to 0.1° means give your answer to 1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54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flipH="1">
                <a:off x="294179" y="1412932"/>
                <a:ext cx="8457945" cy="51988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Calculate the size of angle 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 =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</a:p>
              <a:p>
                <a:pPr>
                  <a:tabLst>
                    <a:tab pos="1314450" algn="l"/>
                  </a:tabLst>
                </a:pP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Opposite = 5cm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Hypotenuse = 9cm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endPara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sin </a:t>
                </a:r>
                <a:r>
                  <a:rPr lang="el-GR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ts val="61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Sin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sin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33.7489</a:t>
                </a:r>
              </a:p>
              <a:p>
                <a:pPr>
                  <a:lnSpc>
                    <a:spcPts val="3400"/>
                  </a:lnSpc>
                  <a:tabLst>
                    <a:tab pos="1314450" algn="l"/>
                  </a:tabLst>
                </a:pP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33.7cm (to 1d.p.)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1412932"/>
                <a:ext cx="8457945" cy="51988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entagon 14"/>
          <p:cNvSpPr/>
          <p:nvPr/>
        </p:nvSpPr>
        <p:spPr>
          <a:xfrm>
            <a:off x="294180" y="119675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endCxn id="18" idx="3"/>
          </p:cNvCxnSpPr>
          <p:nvPr/>
        </p:nvCxnSpPr>
        <p:spPr>
          <a:xfrm>
            <a:off x="2005234" y="4262162"/>
            <a:ext cx="838573" cy="46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4716016" y="5899338"/>
            <a:ext cx="3927276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your answer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2843807" y="4109010"/>
            <a:ext cx="5799484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given ‘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and ‘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so use the sine ratio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580112" y="5296303"/>
            <a:ext cx="3063180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sin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the angle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endCxn id="19" idx="3"/>
          </p:cNvCxnSpPr>
          <p:nvPr/>
        </p:nvCxnSpPr>
        <p:spPr>
          <a:xfrm>
            <a:off x="2005234" y="5445224"/>
            <a:ext cx="3574878" cy="51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7" idx="3"/>
          </p:cNvCxnSpPr>
          <p:nvPr/>
        </p:nvCxnSpPr>
        <p:spPr>
          <a:xfrm flipV="1">
            <a:off x="3347864" y="6099393"/>
            <a:ext cx="1368152" cy="200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2843807" y="4685074"/>
            <a:ext cx="5799485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the sides and angle into the sine ratio.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endCxn id="23" idx="3"/>
          </p:cNvCxnSpPr>
          <p:nvPr/>
        </p:nvCxnSpPr>
        <p:spPr>
          <a:xfrm>
            <a:off x="1763688" y="4838226"/>
            <a:ext cx="1080119" cy="46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H="1">
            <a:off x="4860031" y="3284984"/>
            <a:ext cx="3783258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information given: angle, opposite and hypotenuse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>
            <a:endCxn id="25" idx="3"/>
          </p:cNvCxnSpPr>
          <p:nvPr/>
        </p:nvCxnSpPr>
        <p:spPr>
          <a:xfrm>
            <a:off x="2989571" y="3284984"/>
            <a:ext cx="1870460" cy="353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48" y="1484784"/>
            <a:ext cx="3357684" cy="16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24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7951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800" dirty="0"/>
              <a:t>Calculate the size of angle </a:t>
            </a:r>
            <a:r>
              <a:rPr lang="en-US" sz="2800" b="1" i="1" dirty="0"/>
              <a:t>x</a:t>
            </a:r>
            <a:r>
              <a:rPr lang="en-US" sz="2800" dirty="0"/>
              <a:t> in each triangle. Give your answers correct to 1 decimal place.</a:t>
            </a:r>
            <a:endParaRPr lang="en-US" sz="28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65261" y="5157192"/>
                <a:ext cx="2908331" cy="1090549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Q4a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Use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5261" y="5157192"/>
                <a:ext cx="2908331" cy="10905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11" y="2319908"/>
            <a:ext cx="2948380" cy="2549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2319908"/>
            <a:ext cx="2765745" cy="2549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2319908"/>
            <a:ext cx="2639375" cy="254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 flipH="1">
                <a:off x="3275855" y="5157192"/>
                <a:ext cx="2765745" cy="1109483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Q4b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Use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 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5855" y="5157192"/>
                <a:ext cx="2765745" cy="11094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 flipH="1">
                <a:off x="6126735" y="5178433"/>
                <a:ext cx="2765745" cy="1069679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Q4c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Use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 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𝑜𝑝𝑝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6735" y="5178433"/>
                <a:ext cx="2765745" cy="10696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616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05905" y="1268759"/>
            <a:ext cx="5130191" cy="3993540"/>
            <a:chOff x="3483872" y="1089030"/>
            <a:chExt cx="5264592" cy="3993540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0"/>
              <a:ext cx="5256584" cy="3993539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63889" y="1666250"/>
              <a:ext cx="509513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dirty="0" smtClean="0"/>
                <a:t>LMN </a:t>
              </a:r>
              <a:r>
                <a:rPr lang="en-US" sz="2400" dirty="0"/>
                <a:t>is a </a:t>
              </a:r>
              <a:r>
                <a:rPr lang="en-US" sz="2400" dirty="0" smtClean="0"/>
                <a:t>right-</a:t>
              </a:r>
              <a:br>
                <a:rPr lang="en-US" sz="2400" dirty="0" smtClean="0"/>
              </a:br>
              <a:r>
                <a:rPr lang="en-US" sz="2400" dirty="0" smtClean="0"/>
                <a:t>angled </a:t>
              </a:r>
              <a:r>
                <a:rPr lang="en-US" sz="2400" dirty="0"/>
                <a:t>triangle.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dirty="0"/>
                <a:t>MN = 9.6 cm.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dirty="0"/>
                <a:t>LM = 6.4 cm.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dirty="0"/>
                <a:t>Calculate the </a:t>
              </a:r>
              <a:r>
                <a:rPr lang="en-US" sz="2400" dirty="0" smtClean="0"/>
                <a:t>	</a:t>
              </a:r>
              <a:r>
                <a:rPr lang="en-US" sz="1600" dirty="0" smtClean="0"/>
                <a:t>Diagram not drawn accurately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size of </a:t>
              </a:r>
              <a:r>
                <a:rPr lang="en-US" sz="2400" dirty="0"/>
                <a:t>the angle marked x°.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dirty="0"/>
                <a:t>Give your answer correct to 1 decimal place</a:t>
              </a:r>
              <a:r>
                <a:rPr lang="en-US" sz="2400" dirty="0" smtClean="0"/>
                <a:t>.	</a:t>
              </a:r>
              <a:r>
                <a:rPr lang="en-US" sz="2400" b="1" dirty="0" smtClean="0"/>
                <a:t>(3 marks)</a:t>
              </a:r>
              <a:endParaRPr lang="en-US" sz="2400" b="1" dirty="0"/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400" i="1" dirty="0"/>
                <a:t>June 2012, QI6</a:t>
              </a:r>
              <a:r>
                <a:rPr lang="en-US" sz="2400" i="1" dirty="0" smtClean="0"/>
                <a:t>, 1MA0/2H</a:t>
              </a:r>
              <a:endParaRPr lang="en-US" sz="2400" b="1" i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1878318"/>
            <a:ext cx="2603832" cy="14786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51520" y="5394265"/>
            <a:ext cx="5184576" cy="115416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round until the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accurately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drawn end of your calculation.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22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Real / Problem-solving </a:t>
            </a:r>
            <a:r>
              <a:rPr lang="en-US" sz="2400" dirty="0"/>
              <a:t>A flagpole is secured to the ground by wires. Each wire is 4 m </a:t>
            </a:r>
            <a:r>
              <a:rPr lang="en-US" sz="2400" dirty="0" smtClean="0"/>
              <a:t>long.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wires attach to the flagpole at a height of 3 </a:t>
            </a:r>
            <a:r>
              <a:rPr lang="en-US" sz="2400" dirty="0" smtClean="0"/>
              <a:t>m. </a:t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r>
              <a:rPr lang="en-US" sz="2400" dirty="0"/>
              <a:t>is the size of the angle (</a:t>
            </a:r>
            <a:r>
              <a:rPr lang="en-US" sz="2400" b="1" i="1" dirty="0"/>
              <a:t>x</a:t>
            </a:r>
            <a:r>
              <a:rPr lang="en-US" sz="2400" dirty="0"/>
              <a:t>) the wire makes with the ground?</a:t>
            </a:r>
            <a:endParaRPr lang="en-US" sz="2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1869" y="3840822"/>
            <a:ext cx="3898163" cy="2727281"/>
            <a:chOff x="961869" y="3840822"/>
            <a:chExt cx="3898163" cy="27272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1869" y="3861048"/>
              <a:ext cx="3898163" cy="27070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61869" y="3840822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343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Real / Problem-solving </a:t>
            </a:r>
            <a:r>
              <a:rPr lang="en-US" sz="2400" dirty="0" smtClean="0"/>
              <a:t>A tree 20 m in height stands on horizontal ground. Work out the angle of elevation of the top of the tree from point A.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Discussion </a:t>
            </a:r>
            <a:r>
              <a:rPr lang="en-US" sz="2400" dirty="0" smtClean="0"/>
              <a:t>How can you work out the angle of depression of point A from the top of the tree?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98" y="3145433"/>
            <a:ext cx="4554939" cy="22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517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Real / Problem-solving </a:t>
            </a:r>
            <a:r>
              <a:rPr lang="en-US" sz="2300" dirty="0"/>
              <a:t>From P, a ship sails 3 km East and then 5 km North to its </a:t>
            </a:r>
            <a:r>
              <a:rPr lang="en-US" sz="2300" dirty="0" smtClean="0"/>
              <a:t>destination.</a:t>
            </a:r>
            <a:br>
              <a:rPr lang="en-US" sz="2300" dirty="0" smtClean="0"/>
            </a:br>
            <a:r>
              <a:rPr lang="en-US" sz="2300" dirty="0" smtClean="0"/>
              <a:t>A </a:t>
            </a:r>
            <a:r>
              <a:rPr lang="en-US" sz="2300" dirty="0"/>
              <a:t>helicopter flies from P directly to the ship, </a:t>
            </a:r>
            <a:endParaRPr lang="en-US" sz="2300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How </a:t>
            </a:r>
            <a:r>
              <a:rPr lang="en-US" sz="2300" dirty="0"/>
              <a:t>far does the helicopter fly? </a:t>
            </a:r>
            <a:endParaRPr lang="en-US" sz="2300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On </a:t>
            </a:r>
            <a:r>
              <a:rPr lang="en-US" sz="2300" dirty="0"/>
              <a:t>what angle (</a:t>
            </a:r>
            <a:r>
              <a:rPr lang="en-US" sz="2300" b="1" i="1" dirty="0"/>
              <a:t>x</a:t>
            </a:r>
            <a:r>
              <a:rPr lang="en-US" sz="2300" dirty="0"/>
              <a:t>) from North should the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helicopter </a:t>
            </a:r>
            <a:r>
              <a:rPr lang="en-US" sz="2300" dirty="0"/>
              <a:t>fly? </a:t>
            </a:r>
            <a:endParaRPr lang="en-US" sz="2300" dirty="0" smtClean="0"/>
          </a:p>
          <a:p>
            <a:pPr lvl="1">
              <a:buClr>
                <a:srgbClr val="C00000"/>
              </a:buClr>
              <a:tabLst>
                <a:tab pos="2743200" algn="l"/>
              </a:tabLst>
            </a:pPr>
            <a:r>
              <a:rPr lang="en-US" sz="2300" dirty="0" smtClean="0"/>
              <a:t>Give </a:t>
            </a:r>
            <a:r>
              <a:rPr lang="en-US" sz="2300" dirty="0"/>
              <a:t>your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answers </a:t>
            </a:r>
            <a:r>
              <a:rPr lang="en-US" sz="2300" dirty="0"/>
              <a:t>correct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to </a:t>
            </a:r>
            <a:r>
              <a:rPr lang="en-US" sz="2300" dirty="0"/>
              <a:t>1 decimal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place</a:t>
            </a:r>
            <a:r>
              <a:rPr lang="en-US" sz="2300" dirty="0"/>
              <a:t>.</a:t>
            </a:r>
            <a:endParaRPr lang="en-US" sz="23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20" y="6135687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Pythagoras’ theorem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224" y="3717032"/>
            <a:ext cx="22848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4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69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130" b="1" dirty="0" smtClean="0">
                <a:solidFill>
                  <a:srgbClr val="FF0000"/>
                </a:solidFill>
              </a:rPr>
              <a:t>Real / Problem-solving </a:t>
            </a:r>
            <a:r>
              <a:rPr lang="en-US" sz="2130" dirty="0" smtClean="0"/>
              <a:t>From </a:t>
            </a:r>
            <a:r>
              <a:rPr lang="en-US" sz="2130" dirty="0"/>
              <a:t>the top of a vertical </a:t>
            </a:r>
            <a:r>
              <a:rPr lang="en-US" sz="2130" dirty="0" smtClean="0"/>
              <a:t>cliff, 65 </a:t>
            </a:r>
            <a:r>
              <a:rPr lang="en-US" sz="2130" dirty="0"/>
              <a:t>m high, a lifeguard can see a boat out at </a:t>
            </a:r>
            <a:r>
              <a:rPr lang="en-US" sz="2130" dirty="0" smtClean="0"/>
              <a:t>sea. The </a:t>
            </a:r>
            <a:r>
              <a:rPr lang="en-US" sz="2130" dirty="0"/>
              <a:t>boat is 42 m from the base of the </a:t>
            </a:r>
            <a:r>
              <a:rPr lang="en-US" sz="2130" dirty="0" smtClean="0"/>
              <a:t>cliff.</a:t>
            </a:r>
            <a:br>
              <a:rPr lang="en-US" sz="2130" dirty="0" smtClean="0"/>
            </a:br>
            <a:r>
              <a:rPr lang="en-US" sz="2130" dirty="0" smtClean="0"/>
              <a:t>What </a:t>
            </a:r>
            <a:r>
              <a:rPr lang="en-US" sz="2130" dirty="0"/>
              <a:t>is the angle of depression of the boat from the top of the cliff</a:t>
            </a:r>
            <a:r>
              <a:rPr lang="en-US" sz="2130" dirty="0" smtClean="0"/>
              <a:t>?</a:t>
            </a:r>
            <a:br>
              <a:rPr lang="en-US" sz="2130" dirty="0" smtClean="0"/>
            </a:br>
            <a:r>
              <a:rPr lang="en-US" sz="2130" dirty="0" smtClean="0"/>
              <a:t/>
            </a:r>
            <a:br>
              <a:rPr lang="en-US" sz="2130" dirty="0" smtClean="0"/>
            </a:br>
            <a:r>
              <a:rPr lang="en-US" sz="2130" dirty="0" smtClean="0"/>
              <a:t/>
            </a:r>
            <a:br>
              <a:rPr lang="en-US" sz="2130" dirty="0" smtClean="0"/>
            </a:br>
            <a:endParaRPr lang="en-US" sz="213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130" b="1" dirty="0">
                <a:solidFill>
                  <a:srgbClr val="FF0000"/>
                </a:solidFill>
              </a:rPr>
              <a:t>Problem-solving </a:t>
            </a:r>
            <a:r>
              <a:rPr lang="en-US" sz="2130" dirty="0" smtClean="0"/>
              <a:t>Work out the area of this isosceles triangle.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20" y="3297178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Sketch and label a right-angled triangle to show this information.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6127" y="4869160"/>
            <a:ext cx="4055322" cy="1700616"/>
            <a:chOff x="826127" y="4869160"/>
            <a:chExt cx="4055322" cy="17006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6127" y="4869160"/>
              <a:ext cx="4055322" cy="170061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31113" y="488434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5424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121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7"/>
              <a:tabLst>
                <a:tab pos="969963" algn="l"/>
                <a:tab pos="2743200" algn="l"/>
              </a:tabLst>
            </a:pPr>
            <a:r>
              <a:rPr lang="en-US" sz="2600" dirty="0" smtClean="0">
                <a:solidFill>
                  <a:srgbClr val="C00000"/>
                </a:solidFill>
              </a:rPr>
              <a:t>a.</a:t>
            </a:r>
            <a:r>
              <a:rPr lang="en-US" sz="2600" dirty="0" smtClean="0"/>
              <a:t> 	Sketch </a:t>
            </a:r>
            <a:r>
              <a:rPr lang="en-US" sz="2600" dirty="0"/>
              <a:t>an isosceles triangle </a:t>
            </a:r>
            <a:r>
              <a:rPr lang="en-US" sz="2600" dirty="0" smtClean="0"/>
              <a:t>	PQR </a:t>
            </a:r>
            <a:r>
              <a:rPr lang="en-US" sz="2600" dirty="0"/>
              <a:t>and draw on any lines </a:t>
            </a:r>
            <a:r>
              <a:rPr lang="en-US" sz="2600" dirty="0" smtClean="0"/>
              <a:t>	of </a:t>
            </a:r>
            <a:r>
              <a:rPr lang="en-US" sz="2600" dirty="0"/>
              <a:t>symmetry, </a:t>
            </a: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2"/>
              <a:tabLst>
                <a:tab pos="1079500" algn="l"/>
                <a:tab pos="2743200" algn="l"/>
              </a:tabLst>
            </a:pPr>
            <a:r>
              <a:rPr lang="en-US" sz="2600" dirty="0" smtClean="0"/>
              <a:t>Use </a:t>
            </a:r>
            <a:r>
              <a:rPr lang="en-US" sz="2600" dirty="0"/>
              <a:t>your diagram to show that two angles are equal</a:t>
            </a:r>
            <a:r>
              <a:rPr lang="en-US" sz="2600" dirty="0" smtClean="0"/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  <a:tabLst>
                <a:tab pos="1079500" algn="l"/>
                <a:tab pos="2743200" algn="l"/>
              </a:tabLst>
            </a:pPr>
            <a:r>
              <a:rPr lang="en-US" sz="2600" dirty="0"/>
              <a:t>Work out the size of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1079500" algn="l"/>
                <a:tab pos="2743200" algn="l"/>
              </a:tabLst>
            </a:pPr>
            <a:r>
              <a:rPr lang="en-US" sz="2600" dirty="0" smtClean="0"/>
              <a:t>angle </a:t>
            </a:r>
            <a:r>
              <a:rPr lang="en-US" sz="2600" dirty="0"/>
              <a:t>DAB 	</a:t>
            </a:r>
            <a:r>
              <a:rPr lang="en-US" sz="2600" dirty="0" smtClean="0">
                <a:solidFill>
                  <a:srgbClr val="C00000"/>
                </a:solidFill>
              </a:rPr>
              <a:t>b.</a:t>
            </a:r>
            <a:r>
              <a:rPr lang="en-US" sz="2600" dirty="0" smtClean="0"/>
              <a:t> </a:t>
            </a:r>
            <a:r>
              <a:rPr lang="en-US" sz="2600" dirty="0"/>
              <a:t>Z.AZY </a:t>
            </a: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1079500" algn="l"/>
                <a:tab pos="2743200" algn="l"/>
              </a:tabLst>
            </a:pPr>
            <a:r>
              <a:rPr lang="en-US" sz="2600" dirty="0" smtClean="0"/>
              <a:t>MNK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29" y="4619087"/>
            <a:ext cx="1712690" cy="1877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4619087"/>
            <a:ext cx="2232248" cy="1872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4600863"/>
            <a:ext cx="1253129" cy="1896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2036" y="6352877"/>
            <a:ext cx="581171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88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3200" b="1" dirty="0" smtClean="0">
                <a:solidFill>
                  <a:srgbClr val="FF0000"/>
                </a:solidFill>
              </a:rPr>
              <a:t>Problem-solving </a:t>
            </a:r>
            <a:r>
              <a:rPr lang="en-US" sz="3200" dirty="0"/>
              <a:t>Calculate the size of angle </a:t>
            </a:r>
            <a:r>
              <a:rPr lang="el-G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3200" dirty="0" smtClean="0"/>
              <a:t> </a:t>
            </a:r>
            <a:r>
              <a:rPr lang="en-US" sz="3200" dirty="0"/>
              <a:t>in this diagram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86" y="2780928"/>
            <a:ext cx="5164450" cy="37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4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04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2100" dirty="0" smtClean="0"/>
              <a:t>ABC </a:t>
            </a:r>
            <a:r>
              <a:rPr lang="en-US" sz="2100" dirty="0"/>
              <a:t>is an isosceles triangle,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Use </a:t>
            </a:r>
            <a:r>
              <a:rPr lang="en-US" sz="2100" dirty="0"/>
              <a:t>the diagram to write the value of tan 45°.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Use </a:t>
            </a:r>
            <a:r>
              <a:rPr lang="en-US" sz="2100" dirty="0"/>
              <a:t>Pythagoras' theorem to find the length of BC. Leave your answer in surd form,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Write </a:t>
            </a:r>
            <a:r>
              <a:rPr lang="en-US" sz="2100" dirty="0"/>
              <a:t>these ratios as exact values using surds, </a:t>
            </a:r>
            <a:endParaRPr lang="en-US" sz="2100" dirty="0" smtClean="0"/>
          </a:p>
          <a:p>
            <a:pPr marL="1314450" lvl="2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100" dirty="0" smtClean="0"/>
              <a:t>sin </a:t>
            </a:r>
            <a:r>
              <a:rPr lang="en-US" sz="2100" dirty="0"/>
              <a:t>45°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ii.</a:t>
            </a:r>
            <a:r>
              <a:rPr lang="en-US" sz="2100" dirty="0" smtClean="0"/>
              <a:t>  </a:t>
            </a:r>
            <a:r>
              <a:rPr lang="en-US" sz="2100" dirty="0"/>
              <a:t>cos 45°</a:t>
            </a:r>
            <a:endParaRPr lang="en-US" sz="21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520" y="4215027"/>
            <a:ext cx="2680253" cy="2358621"/>
            <a:chOff x="251520" y="4215027"/>
            <a:chExt cx="2680253" cy="23586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520" y="4215027"/>
              <a:ext cx="2680253" cy="23586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83835" y="4239122"/>
              <a:ext cx="231981" cy="178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863" y="4340560"/>
            <a:ext cx="2176135" cy="2107553"/>
          </a:xfrm>
          <a:prstGeom prst="rect">
            <a:avLst/>
          </a:prstGeom>
          <a:ln w="666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4457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3"/>
              <a:tabLst>
                <a:tab pos="2743200" algn="l"/>
              </a:tabLst>
            </a:pPr>
            <a:r>
              <a:rPr lang="en-US" sz="2000" dirty="0"/>
              <a:t>ABC is 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equilateral </a:t>
            </a:r>
            <a:r>
              <a:rPr lang="en-US" sz="2000" dirty="0"/>
              <a:t>triangle.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 </a:t>
            </a:r>
            <a:r>
              <a:rPr lang="en-US" sz="2000" dirty="0"/>
              <a:t>is the midpoint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AC</a:t>
            </a:r>
            <a:r>
              <a:rPr lang="en-US" sz="2000" dirty="0" smtClean="0"/>
              <a:t>.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/>
              <a:t>Use the diagram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write these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ratios </a:t>
            </a:r>
            <a:r>
              <a:rPr lang="en-US" sz="2000" dirty="0"/>
              <a:t>as fractions, </a:t>
            </a:r>
            <a:endParaRPr lang="en-US" sz="2000" dirty="0" smtClean="0"/>
          </a:p>
          <a:p>
            <a:pPr marL="1257300" lvl="2" indent="-34290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000" dirty="0" smtClean="0"/>
              <a:t>cos </a:t>
            </a:r>
            <a:r>
              <a:rPr lang="en-US" sz="2000" dirty="0"/>
              <a:t>60°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ii.</a:t>
            </a:r>
            <a:r>
              <a:rPr lang="en-US" sz="2000" dirty="0" smtClean="0"/>
              <a:t>  </a:t>
            </a:r>
            <a:r>
              <a:rPr lang="en-US" sz="2000" dirty="0"/>
              <a:t>sin 30°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/>
              <a:t>Work out the length of BD. Leave your answer in surd form. </a:t>
            </a:r>
            <a:endParaRPr lang="en-US" sz="2000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Write </a:t>
            </a:r>
            <a:r>
              <a:rPr lang="en-US" sz="2000" dirty="0"/>
              <a:t>these ratios as exact values using surds, </a:t>
            </a:r>
            <a:endParaRPr lang="en-US" sz="2000" dirty="0" smtClean="0"/>
          </a:p>
          <a:p>
            <a:pPr marL="1314450" lvl="2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000" dirty="0" smtClean="0"/>
              <a:t>sin </a:t>
            </a:r>
            <a:r>
              <a:rPr lang="en-US" sz="2000" dirty="0"/>
              <a:t>60°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ii.</a:t>
            </a:r>
            <a:r>
              <a:rPr lang="en-US" sz="2000" dirty="0" smtClean="0"/>
              <a:t>   tan </a:t>
            </a:r>
            <a:r>
              <a:rPr lang="en-US" sz="2000" dirty="0"/>
              <a:t>60° </a:t>
            </a:r>
            <a:endParaRPr lang="en-US" sz="2000" dirty="0" smtClean="0"/>
          </a:p>
          <a:p>
            <a:pPr marL="1314450" lvl="2" indent="-400050">
              <a:buClr>
                <a:srgbClr val="C00000"/>
              </a:buClr>
              <a:buFont typeface="+mj-lt"/>
              <a:buAutoNum type="romanLcPeriod" startAt="3"/>
              <a:tabLst>
                <a:tab pos="2743200" algn="l"/>
              </a:tabLst>
            </a:pPr>
            <a:r>
              <a:rPr lang="en-US" sz="2000" dirty="0" smtClean="0"/>
              <a:t>cos </a:t>
            </a:r>
            <a:r>
              <a:rPr lang="en-US" sz="2000" dirty="0"/>
              <a:t>30°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iv.</a:t>
            </a:r>
            <a:r>
              <a:rPr lang="en-US" sz="2000" dirty="0" smtClean="0"/>
              <a:t>  </a:t>
            </a:r>
            <a:r>
              <a:rPr lang="en-US" sz="2000" dirty="0"/>
              <a:t>tan 30°</a:t>
            </a:r>
            <a:endParaRPr lang="en-US" sz="20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92" y="1196752"/>
            <a:ext cx="2162812" cy="20882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1520" y="5581689"/>
            <a:ext cx="4248472" cy="1015663"/>
          </a:xfrm>
          <a:prstGeom prst="rect">
            <a:avLst/>
          </a:prstGeom>
          <a:solidFill>
            <a:srgbClr val="FEF1E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Sketch right-angled triangle ABD. Add length AD and angle ABD to your diagram.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4644008" y="5589240"/>
            <a:ext cx="4124420" cy="1015663"/>
          </a:xfrm>
          <a:prstGeom prst="rect">
            <a:avLst/>
          </a:prstGeom>
          <a:solidFill>
            <a:srgbClr val="FEF1E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Q13ci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look like this: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0958" y="5637556"/>
            <a:ext cx="1577506" cy="9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96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81128" y="1281828"/>
            <a:ext cx="8467336" cy="5241780"/>
            <a:chOff x="150164" y="6494199"/>
            <a:chExt cx="8467336" cy="5241780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673055"/>
              <a:ext cx="8467336" cy="5062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sine, cosine and tangent of some angles may be written exactly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671983"/>
                  </p:ext>
                </p:extLst>
              </p:nvPr>
            </p:nvGraphicFramePr>
            <p:xfrm>
              <a:off x="395536" y="2780928"/>
              <a:ext cx="8208912" cy="3558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152"/>
                    <a:gridCol w="1368152"/>
                    <a:gridCol w="1368152"/>
                    <a:gridCol w="1368152"/>
                    <a:gridCol w="1368152"/>
                    <a:gridCol w="1368152"/>
                  </a:tblGrid>
                  <a:tr h="882098">
                    <a:tc>
                      <a:txBody>
                        <a:bodyPr/>
                        <a:lstStyle/>
                        <a:p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882098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82098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2098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671983"/>
                  </p:ext>
                </p:extLst>
              </p:nvPr>
            </p:nvGraphicFramePr>
            <p:xfrm>
              <a:off x="395536" y="2780928"/>
              <a:ext cx="8208912" cy="3558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152"/>
                    <a:gridCol w="1368152"/>
                    <a:gridCol w="1368152"/>
                    <a:gridCol w="1368152"/>
                    <a:gridCol w="1368152"/>
                    <a:gridCol w="1368152"/>
                  </a:tblGrid>
                  <a:tr h="882098">
                    <a:tc>
                      <a:txBody>
                        <a:bodyPr/>
                        <a:lstStyle/>
                        <a:p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891731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893" t="-100000" r="-402232" b="-2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0000" t="-100000" r="-300444" b="-2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00000" t="-100000" r="-200444" b="-2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91731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893" t="-200000" r="-402232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200000" r="-300444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000" t="-200000" r="-200444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92937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0893" t="-297959" r="-40223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00000" t="-297959" r="-200444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91381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Trigonometry </a:t>
            </a:r>
            <a:r>
              <a:rPr lang="en-GB" sz="4000" dirty="0" smtClean="0"/>
              <a:t>2</a:t>
            </a:r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63" y="1716846"/>
            <a:ext cx="2310821" cy="4736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19675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Clr>
                <a:srgbClr val="C00000"/>
              </a:buClr>
              <a:buFont typeface="+mj-lt"/>
              <a:buAutoNum type="arabicPeriod" startAt="14"/>
              <a:tabLst>
                <a:tab pos="2743200" algn="l"/>
              </a:tabLst>
            </a:pPr>
            <a:r>
              <a:rPr lang="en-US" sz="2800" dirty="0"/>
              <a:t>Find the exact value of </a:t>
            </a:r>
            <a:r>
              <a:rPr lang="en-US" sz="2800" b="1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in these triangles.</a:t>
            </a:r>
            <a:endParaRPr lang="en-US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716846"/>
            <a:ext cx="2376264" cy="4736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12" y="1716846"/>
            <a:ext cx="3809859" cy="21846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5010613" y="3933056"/>
            <a:ext cx="3809859" cy="2462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 strategy hint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Sketch the triangle. Label the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adj.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the ratio to use by looking at Key point 12.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the values you are given.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9675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1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5 </a:t>
            </a:r>
            <a:r>
              <a:rPr lang="en-GB" dirty="0"/>
              <a:t>– </a:t>
            </a:r>
            <a:r>
              <a:rPr lang="en-GB" dirty="0" err="1" smtClean="0"/>
              <a:t>Prolem</a:t>
            </a:r>
            <a:r>
              <a:rPr lang="en-GB" dirty="0" smtClean="0"/>
              <a:t> Solving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76914"/>
              </p:ext>
            </p:extLst>
          </p:nvPr>
        </p:nvGraphicFramePr>
        <p:xfrm>
          <a:off x="251518" y="1268761"/>
          <a:ext cx="8568952" cy="1122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Objectve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44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US" sz="2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unknown to help you solve problems.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ound Same Side Corner Rectangle 13">
            <a:hlinkClick r:id="rId3" action="ppaction://hlinkpres?slideindex=1&amp;slidetitle="/>
          </p:cNvPr>
          <p:cNvSpPr/>
          <p:nvPr/>
        </p:nvSpPr>
        <p:spPr>
          <a:xfrm>
            <a:off x="6921825" y="695546"/>
            <a:ext cx="697992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94179" y="2493052"/>
                <a:ext cx="8457945" cy="417005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tabLst>
                    <a:tab pos="131445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this quadrilateral, angles PQR and QRS are equal. Angle PSR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angle QRS. Angle QPS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angle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QRS.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Find angle PSR.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angle QPS is a right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angle.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2493052"/>
                <a:ext cx="8457945" cy="41700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agon 12"/>
          <p:cNvSpPr/>
          <p:nvPr/>
        </p:nvSpPr>
        <p:spPr>
          <a:xfrm>
            <a:off x="294180" y="227687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6012160" y="4811668"/>
            <a:ext cx="2631127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the diagram and write your findings on it as you go.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40" y="4437112"/>
            <a:ext cx="5577612" cy="2160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0072" y="4653136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84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5 </a:t>
            </a:r>
            <a:r>
              <a:rPr lang="en-GB" dirty="0"/>
              <a:t>– </a:t>
            </a:r>
            <a:r>
              <a:rPr lang="en-GB" dirty="0" smtClean="0"/>
              <a:t>Problem Solving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76914"/>
              </p:ext>
            </p:extLst>
          </p:nvPr>
        </p:nvGraphicFramePr>
        <p:xfrm>
          <a:off x="251518" y="1268761"/>
          <a:ext cx="8568952" cy="1122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Objectve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44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US" sz="2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unknown to help you solve problems.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ound Same Side Corner Rectangle 13">
            <a:hlinkClick r:id="rId3" action="ppaction://hlinkpres?slideindex=1&amp;slidetitle="/>
          </p:cNvPr>
          <p:cNvSpPr/>
          <p:nvPr/>
        </p:nvSpPr>
        <p:spPr>
          <a:xfrm>
            <a:off x="6921825" y="695546"/>
            <a:ext cx="697992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94179" y="2493052"/>
                <a:ext cx="8457945" cy="411907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74320" rtlCol="0" anchor="t" anchorCtr="0">
                <a:spAutoFit/>
              </a:bodyPr>
              <a:lstStyle/>
              <a:p>
                <a:pPr>
                  <a:lnSpc>
                    <a:spcPts val="37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Let angle QRS be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x.</a:t>
                </a:r>
                <a:endParaRPr lang="en-US" sz="24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7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 PSR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x.</a:t>
                </a:r>
                <a:endParaRPr lang="en-US" sz="2400" i="1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700"/>
                  </a:lnSpc>
                  <a:tabLst>
                    <a:tab pos="1314450" algn="l"/>
                  </a:tabLst>
                </a:pP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QPS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x.</a:t>
                </a:r>
              </a:p>
              <a:p>
                <a:pPr>
                  <a:lnSpc>
                    <a:spcPts val="3700"/>
                  </a:lnSpc>
                  <a:tabLst>
                    <a:tab pos="1314450" algn="l"/>
                  </a:tabLst>
                </a:pP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Angles in the quadrilateral PQRS = </a:t>
                </a:r>
                <a:r>
                  <a:rPr lang="en-US" sz="224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+ </a:t>
                </a:r>
                <a:r>
                  <a:rPr lang="en-US" sz="2240" b="1" i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24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+</a:t>
                </a:r>
                <a:r>
                  <a:rPr lang="en-US" sz="224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24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360</a:t>
                </a:r>
                <a:r>
                  <a:rPr lang="en-US" sz="224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endParaRPr lang="en-US" sz="2240" baseline="300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>
                  <a:lnSpc>
                    <a:spcPts val="3700"/>
                  </a:lnSpc>
                  <a:tabLst>
                    <a:tab pos="1314450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Therefor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x 36- = 105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</a:p>
              <a:p>
                <a:pPr marL="457200" indent="-457200">
                  <a:lnSpc>
                    <a:spcPts val="3700"/>
                  </a:lnSpc>
                  <a:buClr>
                    <a:srgbClr val="FF0000"/>
                  </a:buClr>
                  <a:buFont typeface="+mj-lt"/>
                  <a:buAutoNum type="alphaLcPeriod"/>
                  <a:tabLst>
                    <a:tab pos="1314450" algn="l"/>
                  </a:tabLst>
                </a:pPr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 PSR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105 = 60</a:t>
                </a:r>
                <a:r>
                  <a:rPr lang="en-US" sz="224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</a:p>
              <a:p>
                <a:pPr marL="457200" indent="-457200">
                  <a:lnSpc>
                    <a:spcPts val="3700"/>
                  </a:lnSpc>
                  <a:buClr>
                    <a:srgbClr val="FF0000"/>
                  </a:buClr>
                  <a:buFont typeface="+mj-lt"/>
                  <a:buAutoNum type="alphaLcPeriod"/>
                  <a:tabLst>
                    <a:tab pos="1314450" algn="l"/>
                  </a:tabLst>
                </a:pPr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Angle 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QPS </a:t>
                </a:r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4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4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24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4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x 105 = </a:t>
                </a: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90</a:t>
                </a:r>
                <a:r>
                  <a:rPr lang="en-US" sz="224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0</a:t>
                </a:r>
                <a:r>
                  <a:rPr lang="en-US" sz="224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/>
                </a:r>
                <a:br>
                  <a:rPr lang="en-US" sz="224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</a:br>
                <a:r>
                  <a:rPr lang="en-US" sz="224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Therefor QPS is a right angle.</a:t>
                </a:r>
                <a:endParaRPr lang="en-US" sz="224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179" y="2493052"/>
                <a:ext cx="8457945" cy="41190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agon 12"/>
          <p:cNvSpPr/>
          <p:nvPr/>
        </p:nvSpPr>
        <p:spPr>
          <a:xfrm>
            <a:off x="294180" y="2276872"/>
            <a:ext cx="2695391" cy="3693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>
            <a:endCxn id="19" idx="3"/>
          </p:cNvCxnSpPr>
          <p:nvPr/>
        </p:nvCxnSpPr>
        <p:spPr>
          <a:xfrm flipV="1">
            <a:off x="3347864" y="2990855"/>
            <a:ext cx="432047" cy="6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flipH="1">
                <a:off x="5519194" y="5206509"/>
                <a:ext cx="3157262" cy="526747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the fact that PST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x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19194" y="5206509"/>
                <a:ext cx="3157262" cy="5267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 flipH="1">
            <a:off x="3779911" y="2636912"/>
            <a:ext cx="486337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QPS is used to define a lot of other angles. So call this ‘unknown’ angle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292080" y="4725144"/>
            <a:ext cx="3351210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and solve an equation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20" idx="3"/>
          </p:cNvCxnSpPr>
          <p:nvPr/>
        </p:nvCxnSpPr>
        <p:spPr>
          <a:xfrm>
            <a:off x="4499992" y="4842706"/>
            <a:ext cx="792088" cy="824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7" idx="3"/>
          </p:cNvCxnSpPr>
          <p:nvPr/>
        </p:nvCxnSpPr>
        <p:spPr>
          <a:xfrm>
            <a:off x="4943130" y="5373216"/>
            <a:ext cx="576064" cy="96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3923928" y="3501008"/>
            <a:ext cx="4741438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in a quadrilateral add up to 360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endCxn id="23" idx="2"/>
          </p:cNvCxnSpPr>
          <p:nvPr/>
        </p:nvCxnSpPr>
        <p:spPr>
          <a:xfrm flipH="1" flipV="1">
            <a:off x="6294647" y="3901118"/>
            <a:ext cx="1581404" cy="284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flipH="1">
            <a:off x="5486028" y="5805264"/>
            <a:ext cx="3157262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that angle QPS is a right angle, i.e. 90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endCxn id="31" idx="3"/>
          </p:cNvCxnSpPr>
          <p:nvPr/>
        </p:nvCxnSpPr>
        <p:spPr>
          <a:xfrm>
            <a:off x="4943130" y="5949280"/>
            <a:ext cx="542898" cy="20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80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400" dirty="0"/>
              <a:t>In this triangle, angle BAC is 25% of angle ABC. The ratio angle </a:t>
            </a:r>
            <a:r>
              <a:rPr lang="en-US" sz="2400" dirty="0" smtClean="0"/>
              <a:t>ACB : angle </a:t>
            </a:r>
            <a:r>
              <a:rPr lang="en-US" sz="2400" dirty="0"/>
              <a:t>ABC is 1:4 </a:t>
            </a:r>
            <a:endParaRPr lang="en-US" sz="2400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What </a:t>
            </a:r>
            <a:r>
              <a:rPr lang="en-US" sz="2400" dirty="0"/>
              <a:t>is the </a:t>
            </a:r>
            <a:r>
              <a:rPr lang="en-US" sz="2400" dirty="0" smtClean="0"/>
              <a:t>size </a:t>
            </a:r>
            <a:r>
              <a:rPr lang="en-US" sz="2400" dirty="0"/>
              <a:t>of angle </a:t>
            </a:r>
            <a:r>
              <a:rPr lang="en-US" sz="2400" dirty="0" smtClean="0"/>
              <a:t>ABC?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What </a:t>
            </a:r>
            <a:r>
              <a:rPr lang="en-US" sz="2400" dirty="0"/>
              <a:t>kind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triangle </a:t>
            </a:r>
            <a:r>
              <a:rPr lang="en-US" sz="2400" dirty="0"/>
              <a:t>is </a:t>
            </a:r>
            <a:r>
              <a:rPr lang="en-US" sz="2400" dirty="0" smtClean="0"/>
              <a:t>this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668" y="2811234"/>
            <a:ext cx="2152436" cy="19859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23753" y="4955684"/>
            <a:ext cx="5204539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Copy the diagram. Call angle ABC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Rewrite the percentage and ratio as fractions, then label the other angles in terms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 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684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4650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2743200" algn="l"/>
                  </a:tabLst>
                </a:pPr>
                <a:r>
                  <a:rPr lang="en-US" sz="2100" dirty="0" smtClean="0"/>
                  <a:t>Antony thinks of three numbers.</a:t>
                </a:r>
                <a:endParaRPr lang="en-US" sz="2100" dirty="0"/>
              </a:p>
              <a:p>
                <a:pPr marL="800100" lvl="1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  <a:tabLst>
                    <a:tab pos="2743200" algn="l"/>
                  </a:tabLst>
                </a:pPr>
                <a:r>
                  <a:rPr lang="en-US" sz="2100" dirty="0" smtClean="0"/>
                  <a:t>The </a:t>
                </a:r>
                <a:r>
                  <a:rPr lang="en-US" sz="2100" dirty="0"/>
                  <a:t>second number is A times the first.</a:t>
                </a:r>
              </a:p>
              <a:p>
                <a:pPr marL="800100" lvl="1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  <a:tabLst>
                    <a:tab pos="2743200" algn="l"/>
                  </a:tabLst>
                </a:pPr>
                <a:r>
                  <a:rPr lang="en-US" sz="2100" dirty="0" smtClean="0"/>
                  <a:t>The </a:t>
                </a:r>
                <a:r>
                  <a:rPr lang="en-US" sz="2100" dirty="0"/>
                  <a:t>third number is 4 less than the second.</a:t>
                </a:r>
              </a:p>
              <a:p>
                <a:pPr marL="800100" lvl="1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  <a:tabLst>
                    <a:tab pos="2743200" algn="l"/>
                  </a:tabLst>
                </a:pPr>
                <a:r>
                  <a:rPr lang="en-US" sz="2100" dirty="0" smtClean="0"/>
                  <a:t>The </a:t>
                </a:r>
                <a:r>
                  <a:rPr lang="en-US" sz="2100" dirty="0"/>
                  <a:t>first number multiplied by the second number is </a:t>
                </a:r>
                <a:r>
                  <a:rPr lang="en-US" sz="2100" dirty="0" smtClean="0"/>
                  <a:t>25.</a:t>
                </a:r>
              </a:p>
              <a:p>
                <a:pPr lvl="1">
                  <a:buClr>
                    <a:srgbClr val="C00000"/>
                  </a:buClr>
                  <a:tabLst>
                    <a:tab pos="2743200" algn="l"/>
                  </a:tabLst>
                </a:pPr>
                <a:r>
                  <a:rPr lang="en-US" sz="2100" dirty="0" smtClean="0"/>
                  <a:t>Find </a:t>
                </a:r>
                <a:r>
                  <a:rPr lang="en-US" sz="2100" dirty="0"/>
                  <a:t>the three numbers</a:t>
                </a:r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n-US" sz="2100" dirty="0"/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2743200" algn="l"/>
                  </a:tabLst>
                </a:pPr>
                <a:r>
                  <a:rPr lang="en-US" sz="2100" dirty="0" smtClean="0"/>
                  <a:t>A </a:t>
                </a:r>
                <a:r>
                  <a:rPr lang="en-US" sz="2100" dirty="0"/>
                  <a:t>rectangle has a length twice its width. Its diagonal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n-US" sz="2100" dirty="0" smtClean="0"/>
                  <a:t>cm.</a:t>
                </a:r>
                <a:br>
                  <a:rPr lang="en-US" sz="2100" dirty="0" smtClean="0"/>
                </a:br>
                <a:r>
                  <a:rPr lang="en-US" sz="2100" dirty="0" smtClean="0"/>
                  <a:t>What </a:t>
                </a:r>
                <a:r>
                  <a:rPr lang="en-US" sz="2100" dirty="0"/>
                  <a:t>are the length and width of the rectangle</a:t>
                </a:r>
                <a:r>
                  <a:rPr lang="en-US" sz="2100" dirty="0" smtClean="0"/>
                  <a:t>?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4650376"/>
              </a:xfrm>
              <a:prstGeom prst="rect">
                <a:avLst/>
              </a:prstGeom>
              <a:blipFill rotWithShape="0">
                <a:blip r:embed="rId4"/>
                <a:stretch>
                  <a:fillRect l="-1159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sp>
        <p:nvSpPr>
          <p:cNvPr id="15" name="Rectangle 14"/>
          <p:cNvSpPr/>
          <p:nvPr/>
        </p:nvSpPr>
        <p:spPr>
          <a:xfrm flipH="1">
            <a:off x="223753" y="3892986"/>
            <a:ext cx="5204539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Let the first number be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251520" y="5817458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Draw a rectangle with a diagonal. Label the shorter sides 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12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144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2400" dirty="0" smtClean="0"/>
              <a:t>This </a:t>
            </a:r>
            <a:r>
              <a:rPr lang="en-US" sz="2400" dirty="0"/>
              <a:t>brand logo is a heptagon with a vertical line of symmetry. Angle A is three times angle C. Angle B is four times angle </a:t>
            </a:r>
            <a:r>
              <a:rPr lang="en-US" sz="2400" dirty="0" smtClean="0"/>
              <a:t>C. </a:t>
            </a:r>
            <a:r>
              <a:rPr lang="en-US" sz="2400" dirty="0"/>
              <a:t>Angle D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260</a:t>
            </a:r>
            <a:r>
              <a:rPr lang="en-US" sz="2400" dirty="0"/>
              <a:t>°. Find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angles </a:t>
            </a:r>
            <a:r>
              <a:rPr lang="en-US" sz="2400" dirty="0"/>
              <a:t>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 and </a:t>
            </a:r>
            <a:r>
              <a:rPr lang="en-US" sz="2400" dirty="0"/>
              <a:t>G.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5 – Problem Solving</a:t>
            </a:r>
            <a:endParaRPr lang="en-GB" sz="4000" b="1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51520" y="4581128"/>
            <a:ext cx="5204539" cy="193899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Sketch the diagram. Angle C seems important (it is mentioned twice) so call it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the other angles in terms of x, then use these to form an equation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448" y="2780928"/>
            <a:ext cx="30946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15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107179</TotalTime>
  <Words>6544</Words>
  <Application>Microsoft Office PowerPoint</Application>
  <PresentationFormat>On-screen Show (4:3)</PresentationFormat>
  <Paragraphs>1381</Paragraphs>
  <Slides>155</Slides>
  <Notes>155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7" baseType="lpstr">
      <vt:lpstr>Arial</vt:lpstr>
      <vt:lpstr>Calibri</vt:lpstr>
      <vt:lpstr>Cambria Math</vt:lpstr>
      <vt:lpstr>Comic Sans MS</vt:lpstr>
      <vt:lpstr>Lucida Sans Unicode</vt:lpstr>
      <vt:lpstr>Times New Roman</vt:lpstr>
      <vt:lpstr>Verdana</vt:lpstr>
      <vt:lpstr>Webdings</vt:lpstr>
      <vt:lpstr>Wingdings</vt:lpstr>
      <vt:lpstr>Wingdings 2</vt:lpstr>
      <vt:lpstr>Wingdings 3</vt:lpstr>
      <vt:lpstr>Enderoth</vt:lpstr>
      <vt:lpstr>PowerPoint Presentation</vt:lpstr>
      <vt:lpstr>Contents</vt:lpstr>
      <vt:lpstr>Contents</vt:lpstr>
      <vt:lpstr>Contents</vt:lpstr>
      <vt:lpstr>Contents</vt:lpstr>
      <vt:lpstr>5 – Prior Knowledge Check</vt:lpstr>
      <vt:lpstr>5 – Prior Knowledge Check</vt:lpstr>
      <vt:lpstr>5 – Prior Knowledge Check</vt:lpstr>
      <vt:lpstr>5 – Prior Knowledge Check</vt:lpstr>
      <vt:lpstr>5 – Prior Knowledge Check</vt:lpstr>
      <vt:lpstr>5 – Prior Knowledge Check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5.1 Angle properties of triangles and quadrilaterals</vt:lpstr>
      <vt:lpstr>4.2 - Ratios</vt:lpstr>
      <vt:lpstr>5.1 Angle properties of triangles and quadrilaterals</vt:lpstr>
      <vt:lpstr>5.1 Angle properties of triangles and quadrilaterals</vt:lpstr>
      <vt:lpstr>5.1 - Angle properties of triangles and quadrilaterals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5.2 – Interior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5.3 – Exterior Angles of a Polygon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5.4 – Pythagoras’ Theorem 1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5.5 – Pythagoras’ Theorem 2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5.6 – Trigonometry 1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5.7 – Trigonometry 2</vt:lpstr>
      <vt:lpstr>5 – Prolem Solving</vt:lpstr>
      <vt:lpstr>5 – Problem Solving</vt:lpstr>
      <vt:lpstr>5 – Problem Solving</vt:lpstr>
      <vt:lpstr>5 – Problem Solving</vt:lpstr>
      <vt:lpstr>5 – Problem Solving</vt:lpstr>
      <vt:lpstr>5 – Problem Solving</vt:lpstr>
      <vt:lpstr>5 – Check up</vt:lpstr>
      <vt:lpstr>5 – Problem Solving</vt:lpstr>
      <vt:lpstr>5 – Problem Solving</vt:lpstr>
      <vt:lpstr>5 – Problem Solving</vt:lpstr>
      <vt:lpstr>5 – Problem Solving</vt:lpstr>
      <vt:lpstr>5 – Problem Solving</vt:lpstr>
      <vt:lpstr>5 – Problem Solving</vt:lpstr>
      <vt:lpstr>5 – Problem Solving</vt:lpstr>
      <vt:lpstr>5 – Problem Solving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Extend</vt:lpstr>
      <vt:lpstr>5 – Extend</vt:lpstr>
      <vt:lpstr>5 – Extend</vt:lpstr>
      <vt:lpstr>5 – Extend</vt:lpstr>
      <vt:lpstr>5 – Extend</vt:lpstr>
      <vt:lpstr>5 – Extend</vt:lpstr>
      <vt:lpstr>5 – Extend</vt:lpstr>
      <vt:lpstr>5 – Knowledge Check</vt:lpstr>
      <vt:lpstr>5 – Knowledge Check</vt:lpstr>
      <vt:lpstr>5 – Knowledge Check</vt:lpstr>
      <vt:lpstr>5 – Knowledge Check</vt:lpstr>
      <vt:lpstr>5 – Knowledge Check</vt:lpstr>
      <vt:lpstr>5 – Knowledge Check</vt:lpstr>
      <vt:lpstr>5 – Unit Test</vt:lpstr>
      <vt:lpstr>5 – Unit Test</vt:lpstr>
      <vt:lpstr>5 – Unit Test</vt:lpstr>
      <vt:lpstr>5 – Unit Test</vt:lpstr>
      <vt:lpstr>5 – Unit Test</vt:lpstr>
      <vt:lpstr>5 – Unit Test</vt:lpstr>
      <vt:lpstr>5 – Unit Test</vt:lpstr>
      <vt:lpstr>5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5</dc:title>
  <dc:subject>Travel and Tourism</dc:subject>
  <dc:creator>Enderoth</dc:creator>
  <cp:keywords>2</cp:keywords>
  <cp:lastModifiedBy>Enderoth</cp:lastModifiedBy>
  <cp:revision>3292</cp:revision>
  <cp:lastPrinted>2014-01-22T18:25:48Z</cp:lastPrinted>
  <dcterms:created xsi:type="dcterms:W3CDTF">2008-03-12T11:01:44Z</dcterms:created>
  <dcterms:modified xsi:type="dcterms:W3CDTF">2018-08-30T19:51:33Z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